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3.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4.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5.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733" r:id="rId1"/>
    <p:sldMasterId id="2147483761" r:id="rId2"/>
    <p:sldMasterId id="2147483765" r:id="rId3"/>
    <p:sldMasterId id="2147483769" r:id="rId4"/>
    <p:sldMasterId id="2147483773" r:id="rId5"/>
    <p:sldMasterId id="2147483779" r:id="rId6"/>
  </p:sldMasterIdLst>
  <p:notesMasterIdLst>
    <p:notesMasterId r:id="rId57"/>
  </p:notesMasterIdLst>
  <p:handoutMasterIdLst>
    <p:handoutMasterId r:id="rId58"/>
  </p:handoutMasterIdLst>
  <p:sldIdLst>
    <p:sldId id="326" r:id="rId7"/>
    <p:sldId id="312" r:id="rId8"/>
    <p:sldId id="344" r:id="rId9"/>
    <p:sldId id="345" r:id="rId10"/>
    <p:sldId id="346" r:id="rId11"/>
    <p:sldId id="347" r:id="rId12"/>
    <p:sldId id="348" r:id="rId13"/>
    <p:sldId id="362" r:id="rId14"/>
    <p:sldId id="349" r:id="rId15"/>
    <p:sldId id="317" r:id="rId16"/>
    <p:sldId id="652" r:id="rId17"/>
    <p:sldId id="650" r:id="rId18"/>
    <p:sldId id="654" r:id="rId19"/>
    <p:sldId id="365" r:id="rId20"/>
    <p:sldId id="351" r:id="rId21"/>
    <p:sldId id="658" r:id="rId22"/>
    <p:sldId id="660" r:id="rId23"/>
    <p:sldId id="667" r:id="rId24"/>
    <p:sldId id="624" r:id="rId25"/>
    <p:sldId id="655" r:id="rId26"/>
    <p:sldId id="661" r:id="rId27"/>
    <p:sldId id="657" r:id="rId28"/>
    <p:sldId id="626" r:id="rId29"/>
    <p:sldId id="659" r:id="rId30"/>
    <p:sldId id="623" r:id="rId31"/>
    <p:sldId id="366" r:id="rId32"/>
    <p:sldId id="630" r:id="rId33"/>
    <p:sldId id="665" r:id="rId34"/>
    <p:sldId id="666" r:id="rId35"/>
    <p:sldId id="367" r:id="rId36"/>
    <p:sldId id="669" r:id="rId37"/>
    <p:sldId id="672" r:id="rId38"/>
    <p:sldId id="670" r:id="rId39"/>
    <p:sldId id="369" r:id="rId40"/>
    <p:sldId id="621" r:id="rId41"/>
    <p:sldId id="372" r:id="rId42"/>
    <p:sldId id="629" r:id="rId43"/>
    <p:sldId id="681" r:id="rId44"/>
    <p:sldId id="680" r:id="rId45"/>
    <p:sldId id="679" r:id="rId46"/>
    <p:sldId id="634" r:id="rId47"/>
    <p:sldId id="633" r:id="rId48"/>
    <p:sldId id="373" r:id="rId49"/>
    <p:sldId id="374" r:id="rId50"/>
    <p:sldId id="683" r:id="rId51"/>
    <p:sldId id="343" r:id="rId52"/>
    <p:sldId id="700" r:id="rId53"/>
    <p:sldId id="363" r:id="rId54"/>
    <p:sldId id="324" r:id="rId55"/>
    <p:sldId id="311" r:id="rId56"/>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A8A9314-D113-9559-8950-35E48C66F310}" name="Van Hemmen Suzanne" initials="SV" userId="S::suzanne.vanhemmen@cohezio.be::e9abde49-049e-4696-8e3c-1f89e1381e47" providerId="AD"/>
  <p188:author id="{F0F5A4BA-964D-1279-1A9B-997ADE825C9C}" name="Van Kerckhove Marijke" initials="MV" userId="S::Marijke.Vankerckhove@cohezio.be::5407fbd3-ad15-44de-8aa5-e90bdb75f15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070"/>
    <a:srgbClr val="F39200"/>
    <a:srgbClr val="143466"/>
    <a:srgbClr val="D2112F"/>
    <a:srgbClr val="009FE3"/>
    <a:srgbClr val="D9112F"/>
    <a:srgbClr val="46667E"/>
    <a:srgbClr val="B02B08"/>
    <a:srgbClr val="06102C"/>
    <a:srgbClr val="710E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D5B4A9-391B-4BD7-82C6-7E16A1A65A64}" v="172" dt="2025-12-21T16:37:04.469"/>
  </p1510:revLst>
</p1510:revInfo>
</file>

<file path=ppt/tableStyles.xml><?xml version="1.0" encoding="utf-8"?>
<a:tblStyleLst xmlns:a="http://schemas.openxmlformats.org/drawingml/2006/main" def="{C083E6E3-FA7D-4D7B-A595-EF9225AFEA82}">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C083E6E3-FA7D-4D7B-A595-EF9225AFEA82}" styleName="Style léger 1 - Accentuation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648" autoAdjust="0"/>
    <p:restoredTop sz="68453" autoAdjust="0"/>
  </p:normalViewPr>
  <p:slideViewPr>
    <p:cSldViewPr snapToGrid="0">
      <p:cViewPr varScale="1">
        <p:scale>
          <a:sx n="53" d="100"/>
          <a:sy n="53" d="100"/>
        </p:scale>
        <p:origin x="907" y="4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125" d="100"/>
          <a:sy n="125" d="100"/>
        </p:scale>
        <p:origin x="493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handoutMaster" Target="handoutMasters/handoutMaster1.xml"/><Relationship Id="rId5" Type="http://schemas.openxmlformats.org/officeDocument/2006/relationships/slideMaster" Target="slideMasters/slideMaster5.xml"/><Relationship Id="rId61" Type="http://schemas.openxmlformats.org/officeDocument/2006/relationships/theme" Target="theme/theme1.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microsoft.com/office/2018/10/relationships/authors" Target="author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presProps" Target="pres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notesMaster" Target="notesMasters/notesMaster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6EF24E-0417-476F-8646-8D3351B5DCC2}" type="doc">
      <dgm:prSet loTypeId="urn:microsoft.com/office/officeart/2009/layout/CircleArrowProcess" loCatId="cycle" qsTypeId="urn:microsoft.com/office/officeart/2005/8/quickstyle/simple1" qsCatId="simple" csTypeId="urn:microsoft.com/office/officeart/2005/8/colors/accent1_2" csCatId="accent1" phldr="1"/>
      <dgm:spPr/>
      <dgm:t>
        <a:bodyPr/>
        <a:lstStyle/>
        <a:p>
          <a:endParaRPr lang="fr-BE"/>
        </a:p>
      </dgm:t>
    </dgm:pt>
    <dgm:pt modelId="{4B9ECAAF-C61F-402D-89C0-6D2577674AD4}">
      <dgm:prSet phldrT="[Texte]"/>
      <dgm:spPr/>
      <dgm:t>
        <a:bodyPr/>
        <a:lstStyle/>
        <a:p>
          <a:pPr algn="ctr"/>
          <a:r>
            <a:rPr lang="nl-BE" u="none" noProof="0" dirty="0">
              <a:solidFill>
                <a:srgbClr val="002060"/>
              </a:solidFill>
              <a:latin typeface="Arial" panose="020B0604020202020204" pitchFamily="34" charset="0"/>
              <a:cs typeface="Arial" panose="020B0604020202020204" pitchFamily="34" charset="0"/>
            </a:rPr>
            <a:t>Enquête</a:t>
          </a:r>
        </a:p>
      </dgm:t>
    </dgm:pt>
    <dgm:pt modelId="{84346281-1387-461D-A448-B1FCE4FDA711}" type="parTrans" cxnId="{C78893C9-2FD5-433D-81D2-D9F968F60F6F}">
      <dgm:prSet/>
      <dgm:spPr/>
      <dgm:t>
        <a:bodyPr/>
        <a:lstStyle/>
        <a:p>
          <a:pPr algn="ctr"/>
          <a:endParaRPr lang="fr-BE"/>
        </a:p>
      </dgm:t>
    </dgm:pt>
    <dgm:pt modelId="{3BDCE52B-0464-4F50-A159-8C7A9284C209}" type="sibTrans" cxnId="{C78893C9-2FD5-433D-81D2-D9F968F60F6F}">
      <dgm:prSet/>
      <dgm:spPr/>
      <dgm:t>
        <a:bodyPr/>
        <a:lstStyle/>
        <a:p>
          <a:pPr algn="ctr"/>
          <a:endParaRPr lang="fr-BE"/>
        </a:p>
      </dgm:t>
    </dgm:pt>
    <dgm:pt modelId="{DC2AB760-81A5-4E05-9776-3F44576E9735}">
      <dgm:prSet phldrT="[Texte]"/>
      <dgm:spPr/>
      <dgm:t>
        <a:bodyPr/>
        <a:lstStyle/>
        <a:p>
          <a:pPr algn="ctr"/>
          <a:r>
            <a:rPr lang="nl-BE" noProof="0" dirty="0">
              <a:solidFill>
                <a:srgbClr val="002060"/>
              </a:solidFill>
              <a:latin typeface="Arial" panose="020B0604020202020204" pitchFamily="34" charset="0"/>
              <a:cs typeface="Arial" panose="020B0604020202020204" pitchFamily="34" charset="0"/>
            </a:rPr>
            <a:t>Actions</a:t>
          </a:r>
        </a:p>
      </dgm:t>
    </dgm:pt>
    <dgm:pt modelId="{4221F127-EA47-4D54-BF8E-089078BF4E36}" type="parTrans" cxnId="{DC02272D-EE04-42E7-BF2D-63768A5BFBE9}">
      <dgm:prSet/>
      <dgm:spPr/>
      <dgm:t>
        <a:bodyPr/>
        <a:lstStyle/>
        <a:p>
          <a:pPr algn="ctr"/>
          <a:endParaRPr lang="fr-BE"/>
        </a:p>
      </dgm:t>
    </dgm:pt>
    <dgm:pt modelId="{E5DEB612-F44B-4E1B-B253-2609A2ADB0B8}" type="sibTrans" cxnId="{DC02272D-EE04-42E7-BF2D-63768A5BFBE9}">
      <dgm:prSet/>
      <dgm:spPr/>
      <dgm:t>
        <a:bodyPr/>
        <a:lstStyle/>
        <a:p>
          <a:pPr algn="ctr"/>
          <a:endParaRPr lang="fr-BE"/>
        </a:p>
      </dgm:t>
    </dgm:pt>
    <dgm:pt modelId="{8A3335EE-E26B-438B-A1BF-C07CB0F47E2B}">
      <dgm:prSet phldrT="[Texte]"/>
      <dgm:spPr/>
      <dgm:t>
        <a:bodyPr/>
        <a:lstStyle/>
        <a:p>
          <a:pPr algn="ctr"/>
          <a:r>
            <a:rPr lang="nl-BE" noProof="0" dirty="0">
              <a:solidFill>
                <a:srgbClr val="002060"/>
              </a:solidFill>
              <a:latin typeface="Arial" panose="020B0604020202020204" pitchFamily="34" charset="0"/>
              <a:cs typeface="Arial" panose="020B0604020202020204" pitchFamily="34" charset="0"/>
            </a:rPr>
            <a:t>
</a:t>
          </a:r>
          <a:r>
            <a:rPr lang="nl-BE" noProof="0" dirty="0" err="1">
              <a:solidFill>
                <a:srgbClr val="002060"/>
              </a:solidFill>
              <a:latin typeface="Arial" panose="020B0604020202020204" pitchFamily="34" charset="0"/>
              <a:cs typeface="Arial" panose="020B0604020202020204" pitchFamily="34" charset="0"/>
            </a:rPr>
            <a:t>Résultats</a:t>
          </a:r>
          <a:r>
            <a:rPr lang="nl-BE" noProof="0" dirty="0">
              <a:solidFill>
                <a:srgbClr val="002060"/>
              </a:solidFill>
              <a:latin typeface="Arial" panose="020B0604020202020204" pitchFamily="34" charset="0"/>
              <a:cs typeface="Arial" panose="020B0604020202020204" pitchFamily="34" charset="0"/>
            </a:rPr>
            <a:t>
</a:t>
          </a:r>
        </a:p>
      </dgm:t>
    </dgm:pt>
    <dgm:pt modelId="{FB200AD4-5170-4FE9-B4DE-D10A5A0F7BE8}" type="sibTrans" cxnId="{677E4FDA-2FAB-4CB6-825C-243127339686}">
      <dgm:prSet/>
      <dgm:spPr/>
      <dgm:t>
        <a:bodyPr/>
        <a:lstStyle/>
        <a:p>
          <a:pPr algn="ctr"/>
          <a:endParaRPr lang="fr-BE"/>
        </a:p>
      </dgm:t>
    </dgm:pt>
    <dgm:pt modelId="{2904108A-94E5-4D71-9667-8C96A5147660}" type="parTrans" cxnId="{677E4FDA-2FAB-4CB6-825C-243127339686}">
      <dgm:prSet/>
      <dgm:spPr/>
      <dgm:t>
        <a:bodyPr/>
        <a:lstStyle/>
        <a:p>
          <a:pPr algn="ctr"/>
          <a:endParaRPr lang="fr-BE"/>
        </a:p>
      </dgm:t>
    </dgm:pt>
    <dgm:pt modelId="{4AB285C8-4364-4842-AB5C-39D882E2FFFB}" type="pres">
      <dgm:prSet presAssocID="{EA6EF24E-0417-476F-8646-8D3351B5DCC2}" presName="Name0" presStyleCnt="0">
        <dgm:presLayoutVars>
          <dgm:chMax val="7"/>
          <dgm:chPref val="7"/>
          <dgm:dir/>
          <dgm:animLvl val="lvl"/>
        </dgm:presLayoutVars>
      </dgm:prSet>
      <dgm:spPr/>
    </dgm:pt>
    <dgm:pt modelId="{88792FF4-26E6-42E2-98DA-3FDD4B613C39}" type="pres">
      <dgm:prSet presAssocID="{4B9ECAAF-C61F-402D-89C0-6D2577674AD4}" presName="Accent1" presStyleCnt="0"/>
      <dgm:spPr/>
    </dgm:pt>
    <dgm:pt modelId="{82A1A2CA-CAA8-44D2-8C5F-F56FADDD382F}" type="pres">
      <dgm:prSet presAssocID="{4B9ECAAF-C61F-402D-89C0-6D2577674AD4}" presName="Accent" presStyleLbl="node1" presStyleIdx="0" presStyleCnt="3"/>
      <dgm:spPr>
        <a:solidFill>
          <a:srgbClr val="FF0000"/>
        </a:solidFill>
      </dgm:spPr>
    </dgm:pt>
    <dgm:pt modelId="{F165F07C-3DB4-4356-96C4-7404BC6B6CBA}" type="pres">
      <dgm:prSet presAssocID="{4B9ECAAF-C61F-402D-89C0-6D2577674AD4}" presName="Parent1" presStyleLbl="revTx" presStyleIdx="0" presStyleCnt="3">
        <dgm:presLayoutVars>
          <dgm:chMax val="1"/>
          <dgm:chPref val="1"/>
          <dgm:bulletEnabled val="1"/>
        </dgm:presLayoutVars>
      </dgm:prSet>
      <dgm:spPr/>
    </dgm:pt>
    <dgm:pt modelId="{F4ED9088-4C93-4880-9572-500D4A05FB0F}" type="pres">
      <dgm:prSet presAssocID="{8A3335EE-E26B-438B-A1BF-C07CB0F47E2B}" presName="Accent2" presStyleCnt="0"/>
      <dgm:spPr/>
    </dgm:pt>
    <dgm:pt modelId="{BA8D8455-F7E8-4D54-9CD9-8B2A6433676C}" type="pres">
      <dgm:prSet presAssocID="{8A3335EE-E26B-438B-A1BF-C07CB0F47E2B}" presName="Accent" presStyleLbl="node1" presStyleIdx="1" presStyleCnt="3"/>
      <dgm:spPr>
        <a:solidFill>
          <a:srgbClr val="00B0F0"/>
        </a:solidFill>
      </dgm:spPr>
    </dgm:pt>
    <dgm:pt modelId="{8954A2D0-536C-4BC7-A539-83AEA3FBEBDA}" type="pres">
      <dgm:prSet presAssocID="{8A3335EE-E26B-438B-A1BF-C07CB0F47E2B}" presName="Parent2" presStyleLbl="revTx" presStyleIdx="1" presStyleCnt="3">
        <dgm:presLayoutVars>
          <dgm:chMax val="1"/>
          <dgm:chPref val="1"/>
          <dgm:bulletEnabled val="1"/>
        </dgm:presLayoutVars>
      </dgm:prSet>
      <dgm:spPr/>
    </dgm:pt>
    <dgm:pt modelId="{0A12F916-7129-4372-851D-1E2BA15FA87B}" type="pres">
      <dgm:prSet presAssocID="{DC2AB760-81A5-4E05-9776-3F44576E9735}" presName="Accent3" presStyleCnt="0"/>
      <dgm:spPr/>
    </dgm:pt>
    <dgm:pt modelId="{5F331806-FCEB-449B-B0BD-111BEF038696}" type="pres">
      <dgm:prSet presAssocID="{DC2AB760-81A5-4E05-9776-3F44576E9735}" presName="Accent" presStyleLbl="node1" presStyleIdx="2" presStyleCnt="3"/>
      <dgm:spPr>
        <a:solidFill>
          <a:srgbClr val="FFC000"/>
        </a:solidFill>
      </dgm:spPr>
    </dgm:pt>
    <dgm:pt modelId="{D69760C5-A2F7-40DE-922B-F2444945CAD0}" type="pres">
      <dgm:prSet presAssocID="{DC2AB760-81A5-4E05-9776-3F44576E9735}" presName="Parent3" presStyleLbl="revTx" presStyleIdx="2" presStyleCnt="3">
        <dgm:presLayoutVars>
          <dgm:chMax val="1"/>
          <dgm:chPref val="1"/>
          <dgm:bulletEnabled val="1"/>
        </dgm:presLayoutVars>
      </dgm:prSet>
      <dgm:spPr/>
    </dgm:pt>
  </dgm:ptLst>
  <dgm:cxnLst>
    <dgm:cxn modelId="{DC02272D-EE04-42E7-BF2D-63768A5BFBE9}" srcId="{EA6EF24E-0417-476F-8646-8D3351B5DCC2}" destId="{DC2AB760-81A5-4E05-9776-3F44576E9735}" srcOrd="2" destOrd="0" parTransId="{4221F127-EA47-4D54-BF8E-089078BF4E36}" sibTransId="{E5DEB612-F44B-4E1B-B253-2609A2ADB0B8}"/>
    <dgm:cxn modelId="{2E14136A-D9FC-4BAE-9CEE-B021726EE118}" type="presOf" srcId="{8A3335EE-E26B-438B-A1BF-C07CB0F47E2B}" destId="{8954A2D0-536C-4BC7-A539-83AEA3FBEBDA}" srcOrd="0" destOrd="0" presId="urn:microsoft.com/office/officeart/2009/layout/CircleArrowProcess"/>
    <dgm:cxn modelId="{481F8BA5-728A-4515-B1DD-3C7382200F13}" type="presOf" srcId="{4B9ECAAF-C61F-402D-89C0-6D2577674AD4}" destId="{F165F07C-3DB4-4356-96C4-7404BC6B6CBA}" srcOrd="0" destOrd="0" presId="urn:microsoft.com/office/officeart/2009/layout/CircleArrowProcess"/>
    <dgm:cxn modelId="{C78893C9-2FD5-433D-81D2-D9F968F60F6F}" srcId="{EA6EF24E-0417-476F-8646-8D3351B5DCC2}" destId="{4B9ECAAF-C61F-402D-89C0-6D2577674AD4}" srcOrd="0" destOrd="0" parTransId="{84346281-1387-461D-A448-B1FCE4FDA711}" sibTransId="{3BDCE52B-0464-4F50-A159-8C7A9284C209}"/>
    <dgm:cxn modelId="{D701C7D3-0BB2-4485-ABD9-A648BAE44380}" type="presOf" srcId="{DC2AB760-81A5-4E05-9776-3F44576E9735}" destId="{D69760C5-A2F7-40DE-922B-F2444945CAD0}" srcOrd="0" destOrd="0" presId="urn:microsoft.com/office/officeart/2009/layout/CircleArrowProcess"/>
    <dgm:cxn modelId="{677E4FDA-2FAB-4CB6-825C-243127339686}" srcId="{EA6EF24E-0417-476F-8646-8D3351B5DCC2}" destId="{8A3335EE-E26B-438B-A1BF-C07CB0F47E2B}" srcOrd="1" destOrd="0" parTransId="{2904108A-94E5-4D71-9667-8C96A5147660}" sibTransId="{FB200AD4-5170-4FE9-B4DE-D10A5A0F7BE8}"/>
    <dgm:cxn modelId="{3329B6ED-F4D2-4214-A431-C4C5FAE152FC}" type="presOf" srcId="{EA6EF24E-0417-476F-8646-8D3351B5DCC2}" destId="{4AB285C8-4364-4842-AB5C-39D882E2FFFB}" srcOrd="0" destOrd="0" presId="urn:microsoft.com/office/officeart/2009/layout/CircleArrowProcess"/>
    <dgm:cxn modelId="{0039C737-485D-4A3F-B927-614F5B0EA11B}" type="presParOf" srcId="{4AB285C8-4364-4842-AB5C-39D882E2FFFB}" destId="{88792FF4-26E6-42E2-98DA-3FDD4B613C39}" srcOrd="0" destOrd="0" presId="urn:microsoft.com/office/officeart/2009/layout/CircleArrowProcess"/>
    <dgm:cxn modelId="{D7AEAB1C-7BA3-4185-9940-23D6CEF672E9}" type="presParOf" srcId="{88792FF4-26E6-42E2-98DA-3FDD4B613C39}" destId="{82A1A2CA-CAA8-44D2-8C5F-F56FADDD382F}" srcOrd="0" destOrd="0" presId="urn:microsoft.com/office/officeart/2009/layout/CircleArrowProcess"/>
    <dgm:cxn modelId="{1FBBD250-11A6-4F44-9719-A246E981658D}" type="presParOf" srcId="{4AB285C8-4364-4842-AB5C-39D882E2FFFB}" destId="{F165F07C-3DB4-4356-96C4-7404BC6B6CBA}" srcOrd="1" destOrd="0" presId="urn:microsoft.com/office/officeart/2009/layout/CircleArrowProcess"/>
    <dgm:cxn modelId="{2D9C2DC6-9A16-4B44-8DA4-3D39DEDA9A60}" type="presParOf" srcId="{4AB285C8-4364-4842-AB5C-39D882E2FFFB}" destId="{F4ED9088-4C93-4880-9572-500D4A05FB0F}" srcOrd="2" destOrd="0" presId="urn:microsoft.com/office/officeart/2009/layout/CircleArrowProcess"/>
    <dgm:cxn modelId="{C16468DA-F80F-43D5-B417-3F7855A2B317}" type="presParOf" srcId="{F4ED9088-4C93-4880-9572-500D4A05FB0F}" destId="{BA8D8455-F7E8-4D54-9CD9-8B2A6433676C}" srcOrd="0" destOrd="0" presId="urn:microsoft.com/office/officeart/2009/layout/CircleArrowProcess"/>
    <dgm:cxn modelId="{01238604-C7A1-4320-9AE6-35CE2224E3C2}" type="presParOf" srcId="{4AB285C8-4364-4842-AB5C-39D882E2FFFB}" destId="{8954A2D0-536C-4BC7-A539-83AEA3FBEBDA}" srcOrd="3" destOrd="0" presId="urn:microsoft.com/office/officeart/2009/layout/CircleArrowProcess"/>
    <dgm:cxn modelId="{FFA72B55-8A21-4776-A889-110FF1F43123}" type="presParOf" srcId="{4AB285C8-4364-4842-AB5C-39D882E2FFFB}" destId="{0A12F916-7129-4372-851D-1E2BA15FA87B}" srcOrd="4" destOrd="0" presId="urn:microsoft.com/office/officeart/2009/layout/CircleArrowProcess"/>
    <dgm:cxn modelId="{F6324891-3E76-4BE2-B99C-3FE212A2EA64}" type="presParOf" srcId="{0A12F916-7129-4372-851D-1E2BA15FA87B}" destId="{5F331806-FCEB-449B-B0BD-111BEF038696}" srcOrd="0" destOrd="0" presId="urn:microsoft.com/office/officeart/2009/layout/CircleArrowProcess"/>
    <dgm:cxn modelId="{47D3ACAE-C3A0-47E7-8296-52DDE163CC40}" type="presParOf" srcId="{4AB285C8-4364-4842-AB5C-39D882E2FFFB}" destId="{D69760C5-A2F7-40DE-922B-F2444945CAD0}" srcOrd="5" destOrd="0" presId="urn:microsoft.com/office/officeart/2009/layout/CircleArrow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2068EA6-BC51-45B2-898F-F2F0966AFB94}" type="doc">
      <dgm:prSet loTypeId="urn:microsoft.com/office/officeart/2005/8/layout/hProcess11" loCatId="process" qsTypeId="urn:microsoft.com/office/officeart/2005/8/quickstyle/simple1" qsCatId="simple" csTypeId="urn:microsoft.com/office/officeart/2005/8/colors/accent1_2" csCatId="accent1" phldr="1"/>
      <dgm:spPr/>
    </dgm:pt>
    <dgm:pt modelId="{79876578-CFE9-4265-802D-B81B6400C512}">
      <dgm:prSet phldrT="[Texte]" custT="1"/>
      <dgm:spPr/>
      <dgm:t>
        <a:bodyPr/>
        <a:lstStyle/>
        <a:p>
          <a:r>
            <a:rPr lang="nl-BE" sz="1200" b="1" noProof="0" dirty="0">
              <a:solidFill>
                <a:srgbClr val="002060"/>
              </a:solidFill>
              <a:latin typeface="Arial" panose="020B0604020202020204" pitchFamily="34" charset="0"/>
              <a:ea typeface="+mn-ea"/>
              <a:cs typeface="Arial" panose="020B0604020202020204" pitchFamily="34" charset="0"/>
            </a:rPr>
            <a:t>Analyse</a:t>
          </a:r>
          <a:r>
            <a:rPr lang="nl-BE" sz="1100" b="1" noProof="0" dirty="0">
              <a:solidFill>
                <a:srgbClr val="002060"/>
              </a:solidFill>
              <a:latin typeface="Arial" panose="020B0604020202020204" pitchFamily="34" charset="0"/>
              <a:ea typeface="+mn-ea"/>
              <a:cs typeface="Arial" panose="020B0604020202020204" pitchFamily="34" charset="0"/>
            </a:rPr>
            <a:t> </a:t>
          </a:r>
          <a:r>
            <a:rPr lang="nl-BE" sz="1200" b="1" noProof="0" dirty="0" err="1">
              <a:solidFill>
                <a:srgbClr val="002060"/>
              </a:solidFill>
              <a:latin typeface="Arial" panose="020B0604020202020204" pitchFamily="34" charset="0"/>
              <a:ea typeface="+mn-ea"/>
              <a:cs typeface="Arial" panose="020B0604020202020204" pitchFamily="34" charset="0"/>
            </a:rPr>
            <a:t>d’application</a:t>
          </a:r>
          <a:endParaRPr lang="nl-BE" sz="1200" b="1" noProof="0" dirty="0">
            <a:solidFill>
              <a:srgbClr val="002060"/>
            </a:solidFill>
            <a:latin typeface="Arial" panose="020B0604020202020204" pitchFamily="34" charset="0"/>
            <a:ea typeface="+mn-ea"/>
            <a:cs typeface="Arial" panose="020B0604020202020204" pitchFamily="34" charset="0"/>
          </a:endParaRPr>
        </a:p>
      </dgm:t>
    </dgm:pt>
    <dgm:pt modelId="{0A7C1E6D-7B34-463C-B18D-A3ABE1D3E78D}" type="parTrans" cxnId="{7E6294D7-FE4F-422C-99C6-4382EFC016BD}">
      <dgm:prSet/>
      <dgm:spPr/>
      <dgm:t>
        <a:bodyPr/>
        <a:lstStyle/>
        <a:p>
          <a:endParaRPr lang="fr-BE"/>
        </a:p>
      </dgm:t>
    </dgm:pt>
    <dgm:pt modelId="{E800AA59-61CB-4DFA-B1F6-7535F4191E18}" type="sibTrans" cxnId="{7E6294D7-FE4F-422C-99C6-4382EFC016BD}">
      <dgm:prSet/>
      <dgm:spPr/>
      <dgm:t>
        <a:bodyPr/>
        <a:lstStyle/>
        <a:p>
          <a:endParaRPr lang="fr-BE"/>
        </a:p>
      </dgm:t>
    </dgm:pt>
    <dgm:pt modelId="{54E03F66-B3AC-4D0B-A20D-7516B3D5490F}">
      <dgm:prSet phldrT="[Texte]" custT="1"/>
      <dgm:spPr/>
      <dgm:t>
        <a:bodyPr/>
        <a:lstStyle/>
        <a:p>
          <a:r>
            <a:rPr lang="nl-BE" sz="1300" b="1" noProof="0" dirty="0">
              <a:solidFill>
                <a:srgbClr val="002060"/>
              </a:solidFill>
              <a:latin typeface="Arial" panose="020B0604020202020204" pitchFamily="34" charset="0"/>
              <a:ea typeface="+mn-ea"/>
              <a:cs typeface="Arial" panose="020B0604020202020204" pitchFamily="34" charset="0"/>
            </a:rPr>
            <a:t>Période de l’enquête</a:t>
          </a:r>
        </a:p>
      </dgm:t>
    </dgm:pt>
    <dgm:pt modelId="{C16F4D4D-CB7E-495B-8E2A-400B70B8FFFE}" type="parTrans" cxnId="{584FDF75-A109-45CE-922A-6A30D5662F19}">
      <dgm:prSet/>
      <dgm:spPr/>
      <dgm:t>
        <a:bodyPr/>
        <a:lstStyle/>
        <a:p>
          <a:endParaRPr lang="fr-BE"/>
        </a:p>
      </dgm:t>
    </dgm:pt>
    <dgm:pt modelId="{99C244A2-DB74-460C-A3D7-149C76E746BC}" type="sibTrans" cxnId="{584FDF75-A109-45CE-922A-6A30D5662F19}">
      <dgm:prSet/>
      <dgm:spPr/>
      <dgm:t>
        <a:bodyPr/>
        <a:lstStyle/>
        <a:p>
          <a:endParaRPr lang="fr-BE"/>
        </a:p>
      </dgm:t>
    </dgm:pt>
    <dgm:pt modelId="{F71225F0-4564-49CE-A59F-10D6CC6C82F7}">
      <dgm:prSet phldrT="[Texte]"/>
      <dgm:spPr/>
      <dgm:t>
        <a:bodyPr/>
        <a:lstStyle/>
        <a:p>
          <a:endParaRPr lang="nl-BE" noProof="0" dirty="0"/>
        </a:p>
      </dgm:t>
    </dgm:pt>
    <dgm:pt modelId="{7BD6FCD6-265E-434B-8FA7-AC642DD161F5}" type="parTrans" cxnId="{25591F9C-034E-4E3B-8BFE-82673566C7D0}">
      <dgm:prSet/>
      <dgm:spPr/>
      <dgm:t>
        <a:bodyPr/>
        <a:lstStyle/>
        <a:p>
          <a:endParaRPr lang="fr-BE"/>
        </a:p>
      </dgm:t>
    </dgm:pt>
    <dgm:pt modelId="{11FB68C6-437D-42E5-AADF-122F93618E78}" type="sibTrans" cxnId="{25591F9C-034E-4E3B-8BFE-82673566C7D0}">
      <dgm:prSet/>
      <dgm:spPr/>
      <dgm:t>
        <a:bodyPr/>
        <a:lstStyle/>
        <a:p>
          <a:endParaRPr lang="fr-BE"/>
        </a:p>
      </dgm:t>
    </dgm:pt>
    <dgm:pt modelId="{F8F95C12-13EC-469D-8C68-2B7AE58CAAE9}">
      <dgm:prSet phldrT="[Texte]" custT="1"/>
      <dgm:spPr/>
      <dgm:t>
        <a:bodyPr/>
        <a:lstStyle/>
        <a:p>
          <a:pPr>
            <a:lnSpc>
              <a:spcPct val="100000"/>
            </a:lnSpc>
            <a:spcAft>
              <a:spcPts val="0"/>
            </a:spcAft>
          </a:pPr>
          <a:r>
            <a:rPr lang="nl-BE" sz="1300" b="1" noProof="0" dirty="0">
              <a:solidFill>
                <a:srgbClr val="002060"/>
              </a:solidFill>
              <a:latin typeface="Arial" panose="020B0604020202020204" pitchFamily="34" charset="0"/>
              <a:ea typeface="+mn-ea"/>
              <a:cs typeface="Arial" panose="020B0604020202020204" pitchFamily="34" charset="0"/>
            </a:rPr>
            <a:t>Analyse des résultats</a:t>
          </a:r>
        </a:p>
      </dgm:t>
    </dgm:pt>
    <dgm:pt modelId="{19D8E4F4-145B-4ED9-B272-9251B83547E3}" type="parTrans" cxnId="{5AC9FBCC-04BD-4168-B28C-898422AA40F5}">
      <dgm:prSet/>
      <dgm:spPr/>
      <dgm:t>
        <a:bodyPr/>
        <a:lstStyle/>
        <a:p>
          <a:endParaRPr lang="fr-BE"/>
        </a:p>
      </dgm:t>
    </dgm:pt>
    <dgm:pt modelId="{A4EDAD2B-D625-4328-81CC-24DE652F99EA}" type="sibTrans" cxnId="{5AC9FBCC-04BD-4168-B28C-898422AA40F5}">
      <dgm:prSet/>
      <dgm:spPr/>
      <dgm:t>
        <a:bodyPr/>
        <a:lstStyle/>
        <a:p>
          <a:endParaRPr lang="fr-BE"/>
        </a:p>
      </dgm:t>
    </dgm:pt>
    <dgm:pt modelId="{448BF9B1-6DBB-4671-83B9-D4D28C27968B}">
      <dgm:prSet phldrT="[Texte]" custT="1"/>
      <dgm:spPr/>
      <dgm:t>
        <a:bodyPr/>
        <a:lstStyle/>
        <a:p>
          <a:r>
            <a:rPr lang="fr-FR" sz="1300" b="1" noProof="0" dirty="0">
              <a:solidFill>
                <a:srgbClr val="002060"/>
              </a:solidFill>
              <a:latin typeface="Arial" panose="020B0604020202020204" pitchFamily="34" charset="0"/>
              <a:ea typeface="+mn-ea"/>
              <a:cs typeface="Arial" panose="020B0604020202020204" pitchFamily="34" charset="0"/>
            </a:rPr>
            <a:t>Présentation des résultats à la direction</a:t>
          </a:r>
          <a:endParaRPr lang="nl-BE" sz="1300" b="1" noProof="0" dirty="0">
            <a:solidFill>
              <a:srgbClr val="002060"/>
            </a:solidFill>
            <a:latin typeface="Arial" panose="020B0604020202020204" pitchFamily="34" charset="0"/>
            <a:ea typeface="+mn-ea"/>
            <a:cs typeface="Arial" panose="020B0604020202020204" pitchFamily="34" charset="0"/>
          </a:endParaRPr>
        </a:p>
      </dgm:t>
    </dgm:pt>
    <dgm:pt modelId="{E9394823-A0D2-4909-B80A-BE1A893EF9CC}" type="parTrans" cxnId="{DF15CEA6-B721-4DBB-9F00-C2D322736195}">
      <dgm:prSet/>
      <dgm:spPr/>
      <dgm:t>
        <a:bodyPr/>
        <a:lstStyle/>
        <a:p>
          <a:endParaRPr lang="fr-BE"/>
        </a:p>
      </dgm:t>
    </dgm:pt>
    <dgm:pt modelId="{360C42B0-528C-4976-BA0B-146985D79FC4}" type="sibTrans" cxnId="{DF15CEA6-B721-4DBB-9F00-C2D322736195}">
      <dgm:prSet/>
      <dgm:spPr/>
      <dgm:t>
        <a:bodyPr/>
        <a:lstStyle/>
        <a:p>
          <a:endParaRPr lang="fr-BE"/>
        </a:p>
      </dgm:t>
    </dgm:pt>
    <dgm:pt modelId="{0B8145A5-609D-4EB0-ACDD-93854F9F9F3E}">
      <dgm:prSet phldrT="[Texte]" custT="1"/>
      <dgm:spPr/>
      <dgm:t>
        <a:bodyPr/>
        <a:lstStyle/>
        <a:p>
          <a:r>
            <a:rPr lang="fr-FR" sz="1300" b="1" noProof="0" dirty="0">
              <a:solidFill>
                <a:srgbClr val="002060"/>
              </a:solidFill>
              <a:latin typeface="Arial" panose="020B0604020202020204" pitchFamily="34" charset="0"/>
              <a:ea typeface="+mn-ea"/>
              <a:cs typeface="Arial" panose="020B0604020202020204" pitchFamily="34" charset="0"/>
            </a:rPr>
            <a:t>Présentation des résultats aux employés</a:t>
          </a:r>
          <a:endParaRPr lang="nl-BE" sz="1300" b="1" noProof="0" dirty="0">
            <a:solidFill>
              <a:srgbClr val="002060"/>
            </a:solidFill>
            <a:latin typeface="Arial" panose="020B0604020202020204" pitchFamily="34" charset="0"/>
            <a:ea typeface="+mn-ea"/>
            <a:cs typeface="Arial" panose="020B0604020202020204" pitchFamily="34" charset="0"/>
          </a:endParaRPr>
        </a:p>
      </dgm:t>
    </dgm:pt>
    <dgm:pt modelId="{2C178ED6-EB99-4A83-BBE9-0D78135C4E91}" type="parTrans" cxnId="{630470E1-8403-47FA-8166-522CBFA4A21F}">
      <dgm:prSet/>
      <dgm:spPr/>
      <dgm:t>
        <a:bodyPr/>
        <a:lstStyle/>
        <a:p>
          <a:endParaRPr lang="fr-BE"/>
        </a:p>
      </dgm:t>
    </dgm:pt>
    <dgm:pt modelId="{5192E434-68ED-418C-BD8F-68E47D3EB2D1}" type="sibTrans" cxnId="{630470E1-8403-47FA-8166-522CBFA4A21F}">
      <dgm:prSet/>
      <dgm:spPr/>
      <dgm:t>
        <a:bodyPr/>
        <a:lstStyle/>
        <a:p>
          <a:endParaRPr lang="fr-BE"/>
        </a:p>
      </dgm:t>
    </dgm:pt>
    <dgm:pt modelId="{563E8EA7-35E2-4846-B17E-6932D7F821A9}">
      <dgm:prSet phldrT="[Texte]" custT="1"/>
      <dgm:spPr/>
      <dgm:t>
        <a:bodyPr/>
        <a:lstStyle/>
        <a:p>
          <a:r>
            <a:rPr lang="fr-FR" sz="1300" b="1" noProof="0" dirty="0">
              <a:solidFill>
                <a:srgbClr val="002060"/>
              </a:solidFill>
              <a:latin typeface="Arial" panose="020B0604020202020204" pitchFamily="34" charset="0"/>
              <a:ea typeface="+mn-ea"/>
              <a:cs typeface="Arial" panose="020B0604020202020204" pitchFamily="34" charset="0"/>
            </a:rPr>
            <a:t>Présentation des résultats au CPPT</a:t>
          </a:r>
          <a:endParaRPr lang="nl-BE" sz="1300" b="1" noProof="0" dirty="0">
            <a:solidFill>
              <a:srgbClr val="002060"/>
            </a:solidFill>
            <a:latin typeface="Arial" panose="020B0604020202020204" pitchFamily="34" charset="0"/>
            <a:ea typeface="+mn-ea"/>
            <a:cs typeface="Arial" panose="020B0604020202020204" pitchFamily="34" charset="0"/>
          </a:endParaRPr>
        </a:p>
      </dgm:t>
    </dgm:pt>
    <dgm:pt modelId="{AC9F3497-82AD-4D82-B55C-826F59A2AEC5}" type="parTrans" cxnId="{0BCC4060-E0D6-4B87-AAE0-CDD9DBFA76D5}">
      <dgm:prSet/>
      <dgm:spPr/>
      <dgm:t>
        <a:bodyPr/>
        <a:lstStyle/>
        <a:p>
          <a:endParaRPr lang="fr-BE"/>
        </a:p>
      </dgm:t>
    </dgm:pt>
    <dgm:pt modelId="{002110B2-8687-4629-B914-E18E861828BA}" type="sibTrans" cxnId="{0BCC4060-E0D6-4B87-AAE0-CDD9DBFA76D5}">
      <dgm:prSet/>
      <dgm:spPr/>
      <dgm:t>
        <a:bodyPr/>
        <a:lstStyle/>
        <a:p>
          <a:endParaRPr lang="fr-BE"/>
        </a:p>
      </dgm:t>
    </dgm:pt>
    <dgm:pt modelId="{8BFE240F-A530-4D69-8AF9-8FE34C6C93DF}">
      <dgm:prSet phldrT="[Texte]"/>
      <dgm:spPr/>
      <dgm:t>
        <a:bodyPr/>
        <a:lstStyle/>
        <a:p>
          <a:endParaRPr lang="nl-BE" noProof="0" dirty="0"/>
        </a:p>
      </dgm:t>
    </dgm:pt>
    <dgm:pt modelId="{64D768B0-A2AE-431A-B70E-4FD67A646613}" type="parTrans" cxnId="{5CAE5D96-A0EF-4353-8B01-E72CBEB01D8A}">
      <dgm:prSet/>
      <dgm:spPr/>
      <dgm:t>
        <a:bodyPr/>
        <a:lstStyle/>
        <a:p>
          <a:endParaRPr lang="fr-BE"/>
        </a:p>
      </dgm:t>
    </dgm:pt>
    <dgm:pt modelId="{1DFD44E9-6736-4ED7-B850-9AE87556EEF8}" type="sibTrans" cxnId="{5CAE5D96-A0EF-4353-8B01-E72CBEB01D8A}">
      <dgm:prSet/>
      <dgm:spPr/>
      <dgm:t>
        <a:bodyPr/>
        <a:lstStyle/>
        <a:p>
          <a:endParaRPr lang="fr-BE"/>
        </a:p>
      </dgm:t>
    </dgm:pt>
    <dgm:pt modelId="{2A2DF5E8-FFE3-4BA8-BE26-05762437C61B}" type="pres">
      <dgm:prSet presAssocID="{02068EA6-BC51-45B2-898F-F2F0966AFB94}" presName="Name0" presStyleCnt="0">
        <dgm:presLayoutVars>
          <dgm:dir/>
          <dgm:resizeHandles val="exact"/>
        </dgm:presLayoutVars>
      </dgm:prSet>
      <dgm:spPr/>
    </dgm:pt>
    <dgm:pt modelId="{E2F98333-550C-4488-B4F0-319F02E75BD1}" type="pres">
      <dgm:prSet presAssocID="{02068EA6-BC51-45B2-898F-F2F0966AFB94}" presName="arrow" presStyleLbl="bgShp" presStyleIdx="0" presStyleCnt="1" custScaleY="28998" custLinFactNeighborX="-10840" custLinFactNeighborY="0"/>
      <dgm:spPr>
        <a:gradFill flip="none" rotWithShape="0">
          <a:gsLst>
            <a:gs pos="0">
              <a:srgbClr val="FF0000"/>
            </a:gs>
            <a:gs pos="50000">
              <a:srgbClr val="F39200">
                <a:shade val="67500"/>
                <a:satMod val="115000"/>
              </a:srgbClr>
            </a:gs>
            <a:gs pos="100000">
              <a:srgbClr val="F39200">
                <a:shade val="100000"/>
                <a:satMod val="115000"/>
              </a:srgbClr>
            </a:gs>
          </a:gsLst>
          <a:lin ang="2700000" scaled="1"/>
          <a:tileRect/>
        </a:gradFill>
      </dgm:spPr>
    </dgm:pt>
    <dgm:pt modelId="{5FD56169-072F-4D73-944A-34828CD81969}" type="pres">
      <dgm:prSet presAssocID="{02068EA6-BC51-45B2-898F-F2F0966AFB94}" presName="points" presStyleCnt="0"/>
      <dgm:spPr/>
    </dgm:pt>
    <dgm:pt modelId="{76692ACA-28B0-4C3B-8B2E-43BB2E19629B}" type="pres">
      <dgm:prSet presAssocID="{79876578-CFE9-4265-802D-B81B6400C512}" presName="compositeA" presStyleCnt="0"/>
      <dgm:spPr/>
    </dgm:pt>
    <dgm:pt modelId="{644A9D2B-C441-4826-A203-048EC1E8F939}" type="pres">
      <dgm:prSet presAssocID="{79876578-CFE9-4265-802D-B81B6400C512}" presName="textA" presStyleLbl="revTx" presStyleIdx="0" presStyleCnt="8" custScaleX="153134">
        <dgm:presLayoutVars>
          <dgm:bulletEnabled val="1"/>
        </dgm:presLayoutVars>
      </dgm:prSet>
      <dgm:spPr/>
    </dgm:pt>
    <dgm:pt modelId="{F34B81CB-0570-455B-A357-1B0036299F00}" type="pres">
      <dgm:prSet presAssocID="{79876578-CFE9-4265-802D-B81B6400C512}" presName="circleA" presStyleLbl="node1" presStyleIdx="0" presStyleCnt="8"/>
      <dgm:spPr>
        <a:solidFill>
          <a:schemeClr val="accent1"/>
        </a:solidFill>
      </dgm:spPr>
    </dgm:pt>
    <dgm:pt modelId="{87F48945-6E57-49C5-B064-C12872D873EF}" type="pres">
      <dgm:prSet presAssocID="{79876578-CFE9-4265-802D-B81B6400C512}" presName="spaceA" presStyleCnt="0"/>
      <dgm:spPr/>
    </dgm:pt>
    <dgm:pt modelId="{27AB102F-78E1-491E-9EA2-0CAB7259FAD3}" type="pres">
      <dgm:prSet presAssocID="{E800AA59-61CB-4DFA-B1F6-7535F4191E18}" presName="space" presStyleCnt="0"/>
      <dgm:spPr/>
    </dgm:pt>
    <dgm:pt modelId="{3FCEC52B-38AB-4301-98B6-0D77F9BECBB1}" type="pres">
      <dgm:prSet presAssocID="{54E03F66-B3AC-4D0B-A20D-7516B3D5490F}" presName="compositeB" presStyleCnt="0"/>
      <dgm:spPr/>
    </dgm:pt>
    <dgm:pt modelId="{3D50D1DF-4E7E-4558-A340-89761FAF1CDF}" type="pres">
      <dgm:prSet presAssocID="{54E03F66-B3AC-4D0B-A20D-7516B3D5490F}" presName="textB" presStyleLbl="revTx" presStyleIdx="1" presStyleCnt="8" custScaleX="167812">
        <dgm:presLayoutVars>
          <dgm:bulletEnabled val="1"/>
        </dgm:presLayoutVars>
      </dgm:prSet>
      <dgm:spPr/>
    </dgm:pt>
    <dgm:pt modelId="{B143E051-73EC-4153-9118-1D9F9EF0E5BD}" type="pres">
      <dgm:prSet presAssocID="{54E03F66-B3AC-4D0B-A20D-7516B3D5490F}" presName="circleB" presStyleLbl="node1" presStyleIdx="1" presStyleCnt="8"/>
      <dgm:spPr>
        <a:solidFill>
          <a:schemeClr val="accent1"/>
        </a:solidFill>
      </dgm:spPr>
    </dgm:pt>
    <dgm:pt modelId="{AC921865-7FB1-4735-B376-4FE63B0A2FAB}" type="pres">
      <dgm:prSet presAssocID="{54E03F66-B3AC-4D0B-A20D-7516B3D5490F}" presName="spaceB" presStyleCnt="0"/>
      <dgm:spPr/>
    </dgm:pt>
    <dgm:pt modelId="{BD9A1274-591C-49B8-B910-533C38079FD1}" type="pres">
      <dgm:prSet presAssocID="{99C244A2-DB74-460C-A3D7-149C76E746BC}" presName="space" presStyleCnt="0"/>
      <dgm:spPr/>
    </dgm:pt>
    <dgm:pt modelId="{55AB793F-0F1E-4673-97B3-BC7C4EE22B3B}" type="pres">
      <dgm:prSet presAssocID="{F8F95C12-13EC-469D-8C68-2B7AE58CAAE9}" presName="compositeA" presStyleCnt="0"/>
      <dgm:spPr/>
    </dgm:pt>
    <dgm:pt modelId="{9F516260-82BD-4177-9287-63601ADC4C53}" type="pres">
      <dgm:prSet presAssocID="{F8F95C12-13EC-469D-8C68-2B7AE58CAAE9}" presName="textA" presStyleLbl="revTx" presStyleIdx="2" presStyleCnt="8" custScaleX="227358">
        <dgm:presLayoutVars>
          <dgm:bulletEnabled val="1"/>
        </dgm:presLayoutVars>
      </dgm:prSet>
      <dgm:spPr/>
    </dgm:pt>
    <dgm:pt modelId="{5AD41C8D-7DB5-4134-A4DB-3B5CFC821DB8}" type="pres">
      <dgm:prSet presAssocID="{F8F95C12-13EC-469D-8C68-2B7AE58CAAE9}" presName="circleA" presStyleLbl="node1" presStyleIdx="2" presStyleCnt="8"/>
      <dgm:spPr>
        <a:solidFill>
          <a:schemeClr val="accent1"/>
        </a:solidFill>
      </dgm:spPr>
    </dgm:pt>
    <dgm:pt modelId="{35A805F7-2BF3-4104-AA90-9C15176BD99E}" type="pres">
      <dgm:prSet presAssocID="{F8F95C12-13EC-469D-8C68-2B7AE58CAAE9}" presName="spaceA" presStyleCnt="0"/>
      <dgm:spPr/>
    </dgm:pt>
    <dgm:pt modelId="{7EA1EB74-9596-406C-8214-B1045F727E38}" type="pres">
      <dgm:prSet presAssocID="{A4EDAD2B-D625-4328-81CC-24DE652F99EA}" presName="space" presStyleCnt="0"/>
      <dgm:spPr/>
    </dgm:pt>
    <dgm:pt modelId="{1EE293E7-146C-41C0-9869-F1F0DAB0D566}" type="pres">
      <dgm:prSet presAssocID="{448BF9B1-6DBB-4671-83B9-D4D28C27968B}" presName="compositeB" presStyleCnt="0"/>
      <dgm:spPr/>
    </dgm:pt>
    <dgm:pt modelId="{CE07879D-4E6D-46E6-B196-BFE004C51405}" type="pres">
      <dgm:prSet presAssocID="{448BF9B1-6DBB-4671-83B9-D4D28C27968B}" presName="textB" presStyleLbl="revTx" presStyleIdx="3" presStyleCnt="8" custScaleX="170764">
        <dgm:presLayoutVars>
          <dgm:bulletEnabled val="1"/>
        </dgm:presLayoutVars>
      </dgm:prSet>
      <dgm:spPr/>
    </dgm:pt>
    <dgm:pt modelId="{D7469ED4-EDC8-466D-BEC9-FC3A2B699938}" type="pres">
      <dgm:prSet presAssocID="{448BF9B1-6DBB-4671-83B9-D4D28C27968B}" presName="circleB" presStyleLbl="node1" presStyleIdx="3" presStyleCnt="8" custScaleX="106558"/>
      <dgm:spPr>
        <a:solidFill>
          <a:schemeClr val="accent1"/>
        </a:solidFill>
      </dgm:spPr>
    </dgm:pt>
    <dgm:pt modelId="{23B69ED8-CF19-46D7-80E9-4AFF11279DC3}" type="pres">
      <dgm:prSet presAssocID="{448BF9B1-6DBB-4671-83B9-D4D28C27968B}" presName="spaceB" presStyleCnt="0"/>
      <dgm:spPr/>
    </dgm:pt>
    <dgm:pt modelId="{2140D9B2-6A54-4A81-8D06-DE9AC656CE66}" type="pres">
      <dgm:prSet presAssocID="{360C42B0-528C-4976-BA0B-146985D79FC4}" presName="space" presStyleCnt="0"/>
      <dgm:spPr/>
    </dgm:pt>
    <dgm:pt modelId="{2BB75234-5411-48E2-B8CB-E909FF01BC39}" type="pres">
      <dgm:prSet presAssocID="{0B8145A5-609D-4EB0-ACDD-93854F9F9F3E}" presName="compositeA" presStyleCnt="0"/>
      <dgm:spPr/>
    </dgm:pt>
    <dgm:pt modelId="{5AB5A5E2-61ED-49C3-8A87-DE0B8195284E}" type="pres">
      <dgm:prSet presAssocID="{0B8145A5-609D-4EB0-ACDD-93854F9F9F3E}" presName="textA" presStyleLbl="revTx" presStyleIdx="4" presStyleCnt="8" custScaleX="163251" custLinFactX="92091" custLinFactNeighborX="100000" custLinFactNeighborY="91793">
        <dgm:presLayoutVars>
          <dgm:bulletEnabled val="1"/>
        </dgm:presLayoutVars>
      </dgm:prSet>
      <dgm:spPr/>
    </dgm:pt>
    <dgm:pt modelId="{BD9F123C-FAFB-4625-9F06-1ADFA1BE8BB3}" type="pres">
      <dgm:prSet presAssocID="{0B8145A5-609D-4EB0-ACDD-93854F9F9F3E}" presName="circleA" presStyleLbl="node1" presStyleIdx="4" presStyleCnt="8"/>
      <dgm:spPr/>
    </dgm:pt>
    <dgm:pt modelId="{F609AD32-477E-40BD-ACDC-2E3451E64A24}" type="pres">
      <dgm:prSet presAssocID="{0B8145A5-609D-4EB0-ACDD-93854F9F9F3E}" presName="spaceA" presStyleCnt="0"/>
      <dgm:spPr/>
    </dgm:pt>
    <dgm:pt modelId="{06138F8D-5583-438B-81C7-9FDA587E82C9}" type="pres">
      <dgm:prSet presAssocID="{5192E434-68ED-418C-BD8F-68E47D3EB2D1}" presName="space" presStyleCnt="0"/>
      <dgm:spPr/>
    </dgm:pt>
    <dgm:pt modelId="{EA29CEA1-6A66-4D9F-BE5E-0084E9D4031B}" type="pres">
      <dgm:prSet presAssocID="{563E8EA7-35E2-4846-B17E-6932D7F821A9}" presName="compositeB" presStyleCnt="0"/>
      <dgm:spPr/>
    </dgm:pt>
    <dgm:pt modelId="{E19EFD30-60B1-4791-9490-B4556C7BDBC8}" type="pres">
      <dgm:prSet presAssocID="{563E8EA7-35E2-4846-B17E-6932D7F821A9}" presName="textB" presStyleLbl="revTx" presStyleIdx="5" presStyleCnt="8" custScaleX="163077" custLinFactX="-75000" custLinFactNeighborX="-100000" custLinFactNeighborY="-79548">
        <dgm:presLayoutVars>
          <dgm:bulletEnabled val="1"/>
        </dgm:presLayoutVars>
      </dgm:prSet>
      <dgm:spPr/>
    </dgm:pt>
    <dgm:pt modelId="{B0D8C3FE-FB0D-434D-B0F4-79AA8353741A}" type="pres">
      <dgm:prSet presAssocID="{563E8EA7-35E2-4846-B17E-6932D7F821A9}" presName="circleB" presStyleLbl="node1" presStyleIdx="5" presStyleCnt="8"/>
      <dgm:spPr/>
    </dgm:pt>
    <dgm:pt modelId="{B2581F42-EC2A-49AC-AAE3-B372DC82324B}" type="pres">
      <dgm:prSet presAssocID="{563E8EA7-35E2-4846-B17E-6932D7F821A9}" presName="spaceB" presStyleCnt="0"/>
      <dgm:spPr/>
    </dgm:pt>
    <dgm:pt modelId="{8F93E849-01EE-44CD-A808-7B41EF31C504}" type="pres">
      <dgm:prSet presAssocID="{002110B2-8687-4629-B914-E18E861828BA}" presName="space" presStyleCnt="0"/>
      <dgm:spPr/>
    </dgm:pt>
    <dgm:pt modelId="{E07E1852-2BE5-454F-862C-ADA2AD582EF9}" type="pres">
      <dgm:prSet presAssocID="{8BFE240F-A530-4D69-8AF9-8FE34C6C93DF}" presName="compositeA" presStyleCnt="0"/>
      <dgm:spPr/>
    </dgm:pt>
    <dgm:pt modelId="{030EFD48-D251-4183-859F-1D128075653E}" type="pres">
      <dgm:prSet presAssocID="{8BFE240F-A530-4D69-8AF9-8FE34C6C93DF}" presName="textA" presStyleLbl="revTx" presStyleIdx="6" presStyleCnt="8">
        <dgm:presLayoutVars>
          <dgm:bulletEnabled val="1"/>
        </dgm:presLayoutVars>
      </dgm:prSet>
      <dgm:spPr/>
    </dgm:pt>
    <dgm:pt modelId="{50E42735-0FBB-4261-A658-04C523095D0D}" type="pres">
      <dgm:prSet presAssocID="{8BFE240F-A530-4D69-8AF9-8FE34C6C93DF}" presName="circleA" presStyleLbl="node1" presStyleIdx="6" presStyleCnt="8" custFlipHor="1" custScaleX="8437" custScaleY="39392" custLinFactNeighborX="-3912" custLinFactNeighborY="-235"/>
      <dgm:spPr>
        <a:solidFill>
          <a:srgbClr val="FF9F11"/>
        </a:solidFill>
        <a:ln>
          <a:solidFill>
            <a:srgbClr val="F39200"/>
          </a:solidFill>
        </a:ln>
      </dgm:spPr>
    </dgm:pt>
    <dgm:pt modelId="{A4BAAC22-BAD5-4564-8308-737C861F4029}" type="pres">
      <dgm:prSet presAssocID="{8BFE240F-A530-4D69-8AF9-8FE34C6C93DF}" presName="spaceA" presStyleCnt="0"/>
      <dgm:spPr/>
    </dgm:pt>
    <dgm:pt modelId="{8B25249D-A852-4197-8A41-0CEDD1A74474}" type="pres">
      <dgm:prSet presAssocID="{1DFD44E9-6736-4ED7-B850-9AE87556EEF8}" presName="space" presStyleCnt="0"/>
      <dgm:spPr/>
    </dgm:pt>
    <dgm:pt modelId="{D7E7D18C-CEC5-4489-B6A8-ADA5813B4D88}" type="pres">
      <dgm:prSet presAssocID="{F71225F0-4564-49CE-A59F-10D6CC6C82F7}" presName="compositeB" presStyleCnt="0"/>
      <dgm:spPr/>
    </dgm:pt>
    <dgm:pt modelId="{55BD2182-F064-4D16-82B1-F9FF80942ABF}" type="pres">
      <dgm:prSet presAssocID="{F71225F0-4564-49CE-A59F-10D6CC6C82F7}" presName="textB" presStyleLbl="revTx" presStyleIdx="7" presStyleCnt="8">
        <dgm:presLayoutVars>
          <dgm:bulletEnabled val="1"/>
        </dgm:presLayoutVars>
      </dgm:prSet>
      <dgm:spPr/>
    </dgm:pt>
    <dgm:pt modelId="{6D18D172-0692-4855-B6C9-D3066387B5C0}" type="pres">
      <dgm:prSet presAssocID="{F71225F0-4564-49CE-A59F-10D6CC6C82F7}" presName="circleB" presStyleLbl="node1" presStyleIdx="7" presStyleCnt="8" custScaleX="8437" custScaleY="39862"/>
      <dgm:spPr>
        <a:solidFill>
          <a:srgbClr val="F39200"/>
        </a:solidFill>
        <a:ln>
          <a:solidFill>
            <a:srgbClr val="F39200"/>
          </a:solidFill>
        </a:ln>
      </dgm:spPr>
    </dgm:pt>
    <dgm:pt modelId="{D1612CBF-EFDC-48A4-80E9-E8D4291D3210}" type="pres">
      <dgm:prSet presAssocID="{F71225F0-4564-49CE-A59F-10D6CC6C82F7}" presName="spaceB" presStyleCnt="0"/>
      <dgm:spPr/>
    </dgm:pt>
  </dgm:ptLst>
  <dgm:cxnLst>
    <dgm:cxn modelId="{331B510A-98B7-4358-9BD6-770E52FA6E26}" type="presOf" srcId="{F8F95C12-13EC-469D-8C68-2B7AE58CAAE9}" destId="{9F516260-82BD-4177-9287-63601ADC4C53}" srcOrd="0" destOrd="0" presId="urn:microsoft.com/office/officeart/2005/8/layout/hProcess11"/>
    <dgm:cxn modelId="{51290E20-3EC3-469E-8702-667B00AACC0C}" type="presOf" srcId="{448BF9B1-6DBB-4671-83B9-D4D28C27968B}" destId="{CE07879D-4E6D-46E6-B196-BFE004C51405}" srcOrd="0" destOrd="0" presId="urn:microsoft.com/office/officeart/2005/8/layout/hProcess11"/>
    <dgm:cxn modelId="{9AA3652E-59F2-4A5D-9020-E9D7A004CCF1}" type="presOf" srcId="{54E03F66-B3AC-4D0B-A20D-7516B3D5490F}" destId="{3D50D1DF-4E7E-4558-A340-89761FAF1CDF}" srcOrd="0" destOrd="0" presId="urn:microsoft.com/office/officeart/2005/8/layout/hProcess11"/>
    <dgm:cxn modelId="{0BCC4060-E0D6-4B87-AAE0-CDD9DBFA76D5}" srcId="{02068EA6-BC51-45B2-898F-F2F0966AFB94}" destId="{563E8EA7-35E2-4846-B17E-6932D7F821A9}" srcOrd="5" destOrd="0" parTransId="{AC9F3497-82AD-4D82-B55C-826F59A2AEC5}" sibTransId="{002110B2-8687-4629-B914-E18E861828BA}"/>
    <dgm:cxn modelId="{584FDF75-A109-45CE-922A-6A30D5662F19}" srcId="{02068EA6-BC51-45B2-898F-F2F0966AFB94}" destId="{54E03F66-B3AC-4D0B-A20D-7516B3D5490F}" srcOrd="1" destOrd="0" parTransId="{C16F4D4D-CB7E-495B-8E2A-400B70B8FFFE}" sibTransId="{99C244A2-DB74-460C-A3D7-149C76E746BC}"/>
    <dgm:cxn modelId="{0B17457A-FC33-40DC-8FE1-431D3120E341}" type="presOf" srcId="{563E8EA7-35E2-4846-B17E-6932D7F821A9}" destId="{E19EFD30-60B1-4791-9490-B4556C7BDBC8}" srcOrd="0" destOrd="0" presId="urn:microsoft.com/office/officeart/2005/8/layout/hProcess11"/>
    <dgm:cxn modelId="{285EFE7C-DFD5-42EA-9491-81DA166023E1}" type="presOf" srcId="{0B8145A5-609D-4EB0-ACDD-93854F9F9F3E}" destId="{5AB5A5E2-61ED-49C3-8A87-DE0B8195284E}" srcOrd="0" destOrd="0" presId="urn:microsoft.com/office/officeart/2005/8/layout/hProcess11"/>
    <dgm:cxn modelId="{25ACA895-3BB7-44FB-BE73-67E6F6C3B0A7}" type="presOf" srcId="{02068EA6-BC51-45B2-898F-F2F0966AFB94}" destId="{2A2DF5E8-FFE3-4BA8-BE26-05762437C61B}" srcOrd="0" destOrd="0" presId="urn:microsoft.com/office/officeart/2005/8/layout/hProcess11"/>
    <dgm:cxn modelId="{5CAE5D96-A0EF-4353-8B01-E72CBEB01D8A}" srcId="{02068EA6-BC51-45B2-898F-F2F0966AFB94}" destId="{8BFE240F-A530-4D69-8AF9-8FE34C6C93DF}" srcOrd="6" destOrd="0" parTransId="{64D768B0-A2AE-431A-B70E-4FD67A646613}" sibTransId="{1DFD44E9-6736-4ED7-B850-9AE87556EEF8}"/>
    <dgm:cxn modelId="{25591F9C-034E-4E3B-8BFE-82673566C7D0}" srcId="{02068EA6-BC51-45B2-898F-F2F0966AFB94}" destId="{F71225F0-4564-49CE-A59F-10D6CC6C82F7}" srcOrd="7" destOrd="0" parTransId="{7BD6FCD6-265E-434B-8FA7-AC642DD161F5}" sibTransId="{11FB68C6-437D-42E5-AADF-122F93618E78}"/>
    <dgm:cxn modelId="{DF15CEA6-B721-4DBB-9F00-C2D322736195}" srcId="{02068EA6-BC51-45B2-898F-F2F0966AFB94}" destId="{448BF9B1-6DBB-4671-83B9-D4D28C27968B}" srcOrd="3" destOrd="0" parTransId="{E9394823-A0D2-4909-B80A-BE1A893EF9CC}" sibTransId="{360C42B0-528C-4976-BA0B-146985D79FC4}"/>
    <dgm:cxn modelId="{1B3037AF-6BB7-4816-B626-005F5B4FB07B}" type="presOf" srcId="{8BFE240F-A530-4D69-8AF9-8FE34C6C93DF}" destId="{030EFD48-D251-4183-859F-1D128075653E}" srcOrd="0" destOrd="0" presId="urn:microsoft.com/office/officeart/2005/8/layout/hProcess11"/>
    <dgm:cxn modelId="{0E0212B1-46A0-4FFB-86FF-F1E4D886F2E0}" type="presOf" srcId="{F71225F0-4564-49CE-A59F-10D6CC6C82F7}" destId="{55BD2182-F064-4D16-82B1-F9FF80942ABF}" srcOrd="0" destOrd="0" presId="urn:microsoft.com/office/officeart/2005/8/layout/hProcess11"/>
    <dgm:cxn modelId="{13233AB4-E4B7-450A-94B8-566723A65746}" type="presOf" srcId="{79876578-CFE9-4265-802D-B81B6400C512}" destId="{644A9D2B-C441-4826-A203-048EC1E8F939}" srcOrd="0" destOrd="0" presId="urn:microsoft.com/office/officeart/2005/8/layout/hProcess11"/>
    <dgm:cxn modelId="{5AC9FBCC-04BD-4168-B28C-898422AA40F5}" srcId="{02068EA6-BC51-45B2-898F-F2F0966AFB94}" destId="{F8F95C12-13EC-469D-8C68-2B7AE58CAAE9}" srcOrd="2" destOrd="0" parTransId="{19D8E4F4-145B-4ED9-B272-9251B83547E3}" sibTransId="{A4EDAD2B-D625-4328-81CC-24DE652F99EA}"/>
    <dgm:cxn modelId="{7E6294D7-FE4F-422C-99C6-4382EFC016BD}" srcId="{02068EA6-BC51-45B2-898F-F2F0966AFB94}" destId="{79876578-CFE9-4265-802D-B81B6400C512}" srcOrd="0" destOrd="0" parTransId="{0A7C1E6D-7B34-463C-B18D-A3ABE1D3E78D}" sibTransId="{E800AA59-61CB-4DFA-B1F6-7535F4191E18}"/>
    <dgm:cxn modelId="{630470E1-8403-47FA-8166-522CBFA4A21F}" srcId="{02068EA6-BC51-45B2-898F-F2F0966AFB94}" destId="{0B8145A5-609D-4EB0-ACDD-93854F9F9F3E}" srcOrd="4" destOrd="0" parTransId="{2C178ED6-EB99-4A83-BBE9-0D78135C4E91}" sibTransId="{5192E434-68ED-418C-BD8F-68E47D3EB2D1}"/>
    <dgm:cxn modelId="{12387D0D-BD55-4B32-976D-492232E4E9C0}" type="presParOf" srcId="{2A2DF5E8-FFE3-4BA8-BE26-05762437C61B}" destId="{E2F98333-550C-4488-B4F0-319F02E75BD1}" srcOrd="0" destOrd="0" presId="urn:microsoft.com/office/officeart/2005/8/layout/hProcess11"/>
    <dgm:cxn modelId="{DCB946E2-E163-4747-A7EF-A0527AFC756B}" type="presParOf" srcId="{2A2DF5E8-FFE3-4BA8-BE26-05762437C61B}" destId="{5FD56169-072F-4D73-944A-34828CD81969}" srcOrd="1" destOrd="0" presId="urn:microsoft.com/office/officeart/2005/8/layout/hProcess11"/>
    <dgm:cxn modelId="{C5413D99-F865-46DC-B478-483591F7D15E}" type="presParOf" srcId="{5FD56169-072F-4D73-944A-34828CD81969}" destId="{76692ACA-28B0-4C3B-8B2E-43BB2E19629B}" srcOrd="0" destOrd="0" presId="urn:microsoft.com/office/officeart/2005/8/layout/hProcess11"/>
    <dgm:cxn modelId="{F5458C13-E2D9-4D10-8996-8506C3F72D8D}" type="presParOf" srcId="{76692ACA-28B0-4C3B-8B2E-43BB2E19629B}" destId="{644A9D2B-C441-4826-A203-048EC1E8F939}" srcOrd="0" destOrd="0" presId="urn:microsoft.com/office/officeart/2005/8/layout/hProcess11"/>
    <dgm:cxn modelId="{3C188017-289D-48BD-8B79-4E736B8FB0C6}" type="presParOf" srcId="{76692ACA-28B0-4C3B-8B2E-43BB2E19629B}" destId="{F34B81CB-0570-455B-A357-1B0036299F00}" srcOrd="1" destOrd="0" presId="urn:microsoft.com/office/officeart/2005/8/layout/hProcess11"/>
    <dgm:cxn modelId="{6A864344-397C-4803-9E04-FB43822B97D7}" type="presParOf" srcId="{76692ACA-28B0-4C3B-8B2E-43BB2E19629B}" destId="{87F48945-6E57-49C5-B064-C12872D873EF}" srcOrd="2" destOrd="0" presId="urn:microsoft.com/office/officeart/2005/8/layout/hProcess11"/>
    <dgm:cxn modelId="{FB84A2B2-755C-4BE7-BA35-A06F48B528ED}" type="presParOf" srcId="{5FD56169-072F-4D73-944A-34828CD81969}" destId="{27AB102F-78E1-491E-9EA2-0CAB7259FAD3}" srcOrd="1" destOrd="0" presId="urn:microsoft.com/office/officeart/2005/8/layout/hProcess11"/>
    <dgm:cxn modelId="{A54B8206-5ABE-4B97-AD50-CD3320F5A107}" type="presParOf" srcId="{5FD56169-072F-4D73-944A-34828CD81969}" destId="{3FCEC52B-38AB-4301-98B6-0D77F9BECBB1}" srcOrd="2" destOrd="0" presId="urn:microsoft.com/office/officeart/2005/8/layout/hProcess11"/>
    <dgm:cxn modelId="{937AC07F-4A81-45CD-BD77-30CAD85B3E99}" type="presParOf" srcId="{3FCEC52B-38AB-4301-98B6-0D77F9BECBB1}" destId="{3D50D1DF-4E7E-4558-A340-89761FAF1CDF}" srcOrd="0" destOrd="0" presId="urn:microsoft.com/office/officeart/2005/8/layout/hProcess11"/>
    <dgm:cxn modelId="{E7CC4F0D-7B6E-4EE1-8F11-1F0B1AA2C96E}" type="presParOf" srcId="{3FCEC52B-38AB-4301-98B6-0D77F9BECBB1}" destId="{B143E051-73EC-4153-9118-1D9F9EF0E5BD}" srcOrd="1" destOrd="0" presId="urn:microsoft.com/office/officeart/2005/8/layout/hProcess11"/>
    <dgm:cxn modelId="{9A1FE3BB-1376-47FE-9B37-72A0A088CFB6}" type="presParOf" srcId="{3FCEC52B-38AB-4301-98B6-0D77F9BECBB1}" destId="{AC921865-7FB1-4735-B376-4FE63B0A2FAB}" srcOrd="2" destOrd="0" presId="urn:microsoft.com/office/officeart/2005/8/layout/hProcess11"/>
    <dgm:cxn modelId="{C12E5DAD-74FA-4D6A-BCB9-F78B94E01AE1}" type="presParOf" srcId="{5FD56169-072F-4D73-944A-34828CD81969}" destId="{BD9A1274-591C-49B8-B910-533C38079FD1}" srcOrd="3" destOrd="0" presId="urn:microsoft.com/office/officeart/2005/8/layout/hProcess11"/>
    <dgm:cxn modelId="{1CB84D0B-E98D-467C-856F-74546D2D2C91}" type="presParOf" srcId="{5FD56169-072F-4D73-944A-34828CD81969}" destId="{55AB793F-0F1E-4673-97B3-BC7C4EE22B3B}" srcOrd="4" destOrd="0" presId="urn:microsoft.com/office/officeart/2005/8/layout/hProcess11"/>
    <dgm:cxn modelId="{C88C71CA-AA57-496D-AE80-EA0EE049FAF3}" type="presParOf" srcId="{55AB793F-0F1E-4673-97B3-BC7C4EE22B3B}" destId="{9F516260-82BD-4177-9287-63601ADC4C53}" srcOrd="0" destOrd="0" presId="urn:microsoft.com/office/officeart/2005/8/layout/hProcess11"/>
    <dgm:cxn modelId="{8B76BA79-0FE6-479A-8E44-CF086C5E7B28}" type="presParOf" srcId="{55AB793F-0F1E-4673-97B3-BC7C4EE22B3B}" destId="{5AD41C8D-7DB5-4134-A4DB-3B5CFC821DB8}" srcOrd="1" destOrd="0" presId="urn:microsoft.com/office/officeart/2005/8/layout/hProcess11"/>
    <dgm:cxn modelId="{9CD0C910-BD67-4CB4-9FE4-F4312BE7F0B3}" type="presParOf" srcId="{55AB793F-0F1E-4673-97B3-BC7C4EE22B3B}" destId="{35A805F7-2BF3-4104-AA90-9C15176BD99E}" srcOrd="2" destOrd="0" presId="urn:microsoft.com/office/officeart/2005/8/layout/hProcess11"/>
    <dgm:cxn modelId="{234070D0-8A74-4DFA-B76D-A68C0ED949C0}" type="presParOf" srcId="{5FD56169-072F-4D73-944A-34828CD81969}" destId="{7EA1EB74-9596-406C-8214-B1045F727E38}" srcOrd="5" destOrd="0" presId="urn:microsoft.com/office/officeart/2005/8/layout/hProcess11"/>
    <dgm:cxn modelId="{3BCED42C-2899-4B74-96AB-6FE2E7FE71D1}" type="presParOf" srcId="{5FD56169-072F-4D73-944A-34828CD81969}" destId="{1EE293E7-146C-41C0-9869-F1F0DAB0D566}" srcOrd="6" destOrd="0" presId="urn:microsoft.com/office/officeart/2005/8/layout/hProcess11"/>
    <dgm:cxn modelId="{FA87D06E-5B66-4502-925E-739EFB43CC72}" type="presParOf" srcId="{1EE293E7-146C-41C0-9869-F1F0DAB0D566}" destId="{CE07879D-4E6D-46E6-B196-BFE004C51405}" srcOrd="0" destOrd="0" presId="urn:microsoft.com/office/officeart/2005/8/layout/hProcess11"/>
    <dgm:cxn modelId="{8B12E0E5-2454-4095-BD07-B39D88FCEEA6}" type="presParOf" srcId="{1EE293E7-146C-41C0-9869-F1F0DAB0D566}" destId="{D7469ED4-EDC8-466D-BEC9-FC3A2B699938}" srcOrd="1" destOrd="0" presId="urn:microsoft.com/office/officeart/2005/8/layout/hProcess11"/>
    <dgm:cxn modelId="{98308F2F-A02C-4D50-952B-B4A477EDE34D}" type="presParOf" srcId="{1EE293E7-146C-41C0-9869-F1F0DAB0D566}" destId="{23B69ED8-CF19-46D7-80E9-4AFF11279DC3}" srcOrd="2" destOrd="0" presId="urn:microsoft.com/office/officeart/2005/8/layout/hProcess11"/>
    <dgm:cxn modelId="{D68E9621-E6DD-4521-8C54-1ADAB64B4D63}" type="presParOf" srcId="{5FD56169-072F-4D73-944A-34828CD81969}" destId="{2140D9B2-6A54-4A81-8D06-DE9AC656CE66}" srcOrd="7" destOrd="0" presId="urn:microsoft.com/office/officeart/2005/8/layout/hProcess11"/>
    <dgm:cxn modelId="{6BEF185C-C91E-4560-BA05-C89BC5465ECA}" type="presParOf" srcId="{5FD56169-072F-4D73-944A-34828CD81969}" destId="{2BB75234-5411-48E2-B8CB-E909FF01BC39}" srcOrd="8" destOrd="0" presId="urn:microsoft.com/office/officeart/2005/8/layout/hProcess11"/>
    <dgm:cxn modelId="{C2FFD17E-4882-4AB6-91A0-6D885C31AFB4}" type="presParOf" srcId="{2BB75234-5411-48E2-B8CB-E909FF01BC39}" destId="{5AB5A5E2-61ED-49C3-8A87-DE0B8195284E}" srcOrd="0" destOrd="0" presId="urn:microsoft.com/office/officeart/2005/8/layout/hProcess11"/>
    <dgm:cxn modelId="{15292AD8-7A22-4C76-8AEA-F8632631811E}" type="presParOf" srcId="{2BB75234-5411-48E2-B8CB-E909FF01BC39}" destId="{BD9F123C-FAFB-4625-9F06-1ADFA1BE8BB3}" srcOrd="1" destOrd="0" presId="urn:microsoft.com/office/officeart/2005/8/layout/hProcess11"/>
    <dgm:cxn modelId="{10038E8F-DB06-4BD7-8954-9565773C162E}" type="presParOf" srcId="{2BB75234-5411-48E2-B8CB-E909FF01BC39}" destId="{F609AD32-477E-40BD-ACDC-2E3451E64A24}" srcOrd="2" destOrd="0" presId="urn:microsoft.com/office/officeart/2005/8/layout/hProcess11"/>
    <dgm:cxn modelId="{AC81ED5C-D87B-432D-8797-263C2E5A0D4D}" type="presParOf" srcId="{5FD56169-072F-4D73-944A-34828CD81969}" destId="{06138F8D-5583-438B-81C7-9FDA587E82C9}" srcOrd="9" destOrd="0" presId="urn:microsoft.com/office/officeart/2005/8/layout/hProcess11"/>
    <dgm:cxn modelId="{90A3CC6D-3B14-4D18-8AE0-96C2B43240DA}" type="presParOf" srcId="{5FD56169-072F-4D73-944A-34828CD81969}" destId="{EA29CEA1-6A66-4D9F-BE5E-0084E9D4031B}" srcOrd="10" destOrd="0" presId="urn:microsoft.com/office/officeart/2005/8/layout/hProcess11"/>
    <dgm:cxn modelId="{71CFFB6C-07CB-43B6-B4A9-4F9245E8B45F}" type="presParOf" srcId="{EA29CEA1-6A66-4D9F-BE5E-0084E9D4031B}" destId="{E19EFD30-60B1-4791-9490-B4556C7BDBC8}" srcOrd="0" destOrd="0" presId="urn:microsoft.com/office/officeart/2005/8/layout/hProcess11"/>
    <dgm:cxn modelId="{EBAA1F31-ACE1-418D-962A-7033DB38011A}" type="presParOf" srcId="{EA29CEA1-6A66-4D9F-BE5E-0084E9D4031B}" destId="{B0D8C3FE-FB0D-434D-B0F4-79AA8353741A}" srcOrd="1" destOrd="0" presId="urn:microsoft.com/office/officeart/2005/8/layout/hProcess11"/>
    <dgm:cxn modelId="{BDFF2E05-BB11-4B6D-89F8-E814B0017425}" type="presParOf" srcId="{EA29CEA1-6A66-4D9F-BE5E-0084E9D4031B}" destId="{B2581F42-EC2A-49AC-AAE3-B372DC82324B}" srcOrd="2" destOrd="0" presId="urn:microsoft.com/office/officeart/2005/8/layout/hProcess11"/>
    <dgm:cxn modelId="{0CA70227-905D-4173-80FC-D39F527B7018}" type="presParOf" srcId="{5FD56169-072F-4D73-944A-34828CD81969}" destId="{8F93E849-01EE-44CD-A808-7B41EF31C504}" srcOrd="11" destOrd="0" presId="urn:microsoft.com/office/officeart/2005/8/layout/hProcess11"/>
    <dgm:cxn modelId="{D530E9ED-0F74-45B9-A6E9-551A10A7065E}" type="presParOf" srcId="{5FD56169-072F-4D73-944A-34828CD81969}" destId="{E07E1852-2BE5-454F-862C-ADA2AD582EF9}" srcOrd="12" destOrd="0" presId="urn:microsoft.com/office/officeart/2005/8/layout/hProcess11"/>
    <dgm:cxn modelId="{068843EC-E10C-4B98-8551-2088E41539DF}" type="presParOf" srcId="{E07E1852-2BE5-454F-862C-ADA2AD582EF9}" destId="{030EFD48-D251-4183-859F-1D128075653E}" srcOrd="0" destOrd="0" presId="urn:microsoft.com/office/officeart/2005/8/layout/hProcess11"/>
    <dgm:cxn modelId="{3524F9D9-5AFB-4093-9694-EC32E25E302F}" type="presParOf" srcId="{E07E1852-2BE5-454F-862C-ADA2AD582EF9}" destId="{50E42735-0FBB-4261-A658-04C523095D0D}" srcOrd="1" destOrd="0" presId="urn:microsoft.com/office/officeart/2005/8/layout/hProcess11"/>
    <dgm:cxn modelId="{1C74A1DB-3C1B-4CA2-8208-1303BE55F383}" type="presParOf" srcId="{E07E1852-2BE5-454F-862C-ADA2AD582EF9}" destId="{A4BAAC22-BAD5-4564-8308-737C861F4029}" srcOrd="2" destOrd="0" presId="urn:microsoft.com/office/officeart/2005/8/layout/hProcess11"/>
    <dgm:cxn modelId="{1BA41451-D600-4EEB-9E9C-06490F4A7940}" type="presParOf" srcId="{5FD56169-072F-4D73-944A-34828CD81969}" destId="{8B25249D-A852-4197-8A41-0CEDD1A74474}" srcOrd="13" destOrd="0" presId="urn:microsoft.com/office/officeart/2005/8/layout/hProcess11"/>
    <dgm:cxn modelId="{16E9A7FE-015E-4EC6-BCBB-173F0E6F630E}" type="presParOf" srcId="{5FD56169-072F-4D73-944A-34828CD81969}" destId="{D7E7D18C-CEC5-4489-B6A8-ADA5813B4D88}" srcOrd="14" destOrd="0" presId="urn:microsoft.com/office/officeart/2005/8/layout/hProcess11"/>
    <dgm:cxn modelId="{BBFE2FF9-EEA6-412D-8AB4-210ED7CBDF9C}" type="presParOf" srcId="{D7E7D18C-CEC5-4489-B6A8-ADA5813B4D88}" destId="{55BD2182-F064-4D16-82B1-F9FF80942ABF}" srcOrd="0" destOrd="0" presId="urn:microsoft.com/office/officeart/2005/8/layout/hProcess11"/>
    <dgm:cxn modelId="{EDAE3E1B-240B-488A-8354-3D7C5F30E69D}" type="presParOf" srcId="{D7E7D18C-CEC5-4489-B6A8-ADA5813B4D88}" destId="{6D18D172-0692-4855-B6C9-D3066387B5C0}" srcOrd="1" destOrd="0" presId="urn:microsoft.com/office/officeart/2005/8/layout/hProcess11"/>
    <dgm:cxn modelId="{D8BC5D46-DDD8-41C9-AF67-E303B31EF722}" type="presParOf" srcId="{D7E7D18C-CEC5-4489-B6A8-ADA5813B4D88}" destId="{D1612CBF-EFDC-48A4-80E9-E8D4291D3210}" srcOrd="2" destOrd="0" presId="urn:microsoft.com/office/officeart/2005/8/layout/hProcess1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A1A2CA-CAA8-44D2-8C5F-F56FADDD382F}">
      <dsp:nvSpPr>
        <dsp:cNvPr id="0" name=""/>
        <dsp:cNvSpPr/>
      </dsp:nvSpPr>
      <dsp:spPr>
        <a:xfrm>
          <a:off x="4894937" y="0"/>
          <a:ext cx="1883884" cy="1884171"/>
        </a:xfrm>
        <a:prstGeom prst="circularArrow">
          <a:avLst>
            <a:gd name="adj1" fmla="val 10980"/>
            <a:gd name="adj2" fmla="val 1142322"/>
            <a:gd name="adj3" fmla="val 4500000"/>
            <a:gd name="adj4" fmla="val 10800000"/>
            <a:gd name="adj5" fmla="val 12500"/>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165F07C-3DB4-4356-96C4-7404BC6B6CBA}">
      <dsp:nvSpPr>
        <dsp:cNvPr id="0" name=""/>
        <dsp:cNvSpPr/>
      </dsp:nvSpPr>
      <dsp:spPr>
        <a:xfrm>
          <a:off x="5311337" y="680243"/>
          <a:ext cx="1046838" cy="5232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l-BE" sz="1000" u="none" kern="1200" noProof="0" dirty="0">
              <a:solidFill>
                <a:srgbClr val="002060"/>
              </a:solidFill>
              <a:latin typeface="Arial" panose="020B0604020202020204" pitchFamily="34" charset="0"/>
              <a:cs typeface="Arial" panose="020B0604020202020204" pitchFamily="34" charset="0"/>
            </a:rPr>
            <a:t>Enquête</a:t>
          </a:r>
        </a:p>
      </dsp:txBody>
      <dsp:txXfrm>
        <a:off x="5311337" y="680243"/>
        <a:ext cx="1046838" cy="523294"/>
      </dsp:txXfrm>
    </dsp:sp>
    <dsp:sp modelId="{BA8D8455-F7E8-4D54-9CD9-8B2A6433676C}">
      <dsp:nvSpPr>
        <dsp:cNvPr id="0" name=""/>
        <dsp:cNvSpPr/>
      </dsp:nvSpPr>
      <dsp:spPr>
        <a:xfrm>
          <a:off x="4371694" y="1082596"/>
          <a:ext cx="1883884" cy="1884171"/>
        </a:xfrm>
        <a:prstGeom prst="leftCircularArrow">
          <a:avLst>
            <a:gd name="adj1" fmla="val 10980"/>
            <a:gd name="adj2" fmla="val 1142322"/>
            <a:gd name="adj3" fmla="val 6300000"/>
            <a:gd name="adj4" fmla="val 18900000"/>
            <a:gd name="adj5" fmla="val 12500"/>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54A2D0-536C-4BC7-A539-83AEA3FBEBDA}">
      <dsp:nvSpPr>
        <dsp:cNvPr id="0" name=""/>
        <dsp:cNvSpPr/>
      </dsp:nvSpPr>
      <dsp:spPr>
        <a:xfrm>
          <a:off x="4790217" y="1769101"/>
          <a:ext cx="1046838" cy="5232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l-BE" sz="1000" kern="1200" noProof="0" dirty="0">
              <a:solidFill>
                <a:srgbClr val="002060"/>
              </a:solidFill>
              <a:latin typeface="Arial" panose="020B0604020202020204" pitchFamily="34" charset="0"/>
              <a:cs typeface="Arial" panose="020B0604020202020204" pitchFamily="34" charset="0"/>
            </a:rPr>
            <a:t>
</a:t>
          </a:r>
          <a:r>
            <a:rPr lang="nl-BE" sz="1000" kern="1200" noProof="0" dirty="0" err="1">
              <a:solidFill>
                <a:srgbClr val="002060"/>
              </a:solidFill>
              <a:latin typeface="Arial" panose="020B0604020202020204" pitchFamily="34" charset="0"/>
              <a:cs typeface="Arial" panose="020B0604020202020204" pitchFamily="34" charset="0"/>
            </a:rPr>
            <a:t>Résultats</a:t>
          </a:r>
          <a:r>
            <a:rPr lang="nl-BE" sz="1000" kern="1200" noProof="0" dirty="0">
              <a:solidFill>
                <a:srgbClr val="002060"/>
              </a:solidFill>
              <a:latin typeface="Arial" panose="020B0604020202020204" pitchFamily="34" charset="0"/>
              <a:cs typeface="Arial" panose="020B0604020202020204" pitchFamily="34" charset="0"/>
            </a:rPr>
            <a:t>
</a:t>
          </a:r>
        </a:p>
      </dsp:txBody>
      <dsp:txXfrm>
        <a:off x="4790217" y="1769101"/>
        <a:ext cx="1046838" cy="523294"/>
      </dsp:txXfrm>
    </dsp:sp>
    <dsp:sp modelId="{5F331806-FCEB-449B-B0BD-111BEF038696}">
      <dsp:nvSpPr>
        <dsp:cNvPr id="0" name=""/>
        <dsp:cNvSpPr/>
      </dsp:nvSpPr>
      <dsp:spPr>
        <a:xfrm>
          <a:off x="5029020" y="2294744"/>
          <a:ext cx="1618549" cy="1619197"/>
        </a:xfrm>
        <a:prstGeom prst="blockArc">
          <a:avLst>
            <a:gd name="adj1" fmla="val 13500000"/>
            <a:gd name="adj2" fmla="val 10800000"/>
            <a:gd name="adj3" fmla="val 12740"/>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9760C5-A2F7-40DE-922B-F2444945CAD0}">
      <dsp:nvSpPr>
        <dsp:cNvPr id="0" name=""/>
        <dsp:cNvSpPr/>
      </dsp:nvSpPr>
      <dsp:spPr>
        <a:xfrm>
          <a:off x="5313814" y="2859526"/>
          <a:ext cx="1046838" cy="5232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l-BE" sz="1000" kern="1200" noProof="0" dirty="0">
              <a:solidFill>
                <a:srgbClr val="002060"/>
              </a:solidFill>
              <a:latin typeface="Arial" panose="020B0604020202020204" pitchFamily="34" charset="0"/>
              <a:cs typeface="Arial" panose="020B0604020202020204" pitchFamily="34" charset="0"/>
            </a:rPr>
            <a:t>Actions</a:t>
          </a:r>
        </a:p>
      </dsp:txBody>
      <dsp:txXfrm>
        <a:off x="5313814" y="2859526"/>
        <a:ext cx="1046838" cy="5232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F98333-550C-4488-B4F0-319F02E75BD1}">
      <dsp:nvSpPr>
        <dsp:cNvPr id="0" name=""/>
        <dsp:cNvSpPr/>
      </dsp:nvSpPr>
      <dsp:spPr>
        <a:xfrm>
          <a:off x="0" y="2550399"/>
          <a:ext cx="10382884" cy="669283"/>
        </a:xfrm>
        <a:prstGeom prst="notchedRightArrow">
          <a:avLst/>
        </a:prstGeom>
        <a:gradFill flip="none" rotWithShape="0">
          <a:gsLst>
            <a:gs pos="0">
              <a:srgbClr val="FF0000"/>
            </a:gs>
            <a:gs pos="50000">
              <a:srgbClr val="F39200">
                <a:shade val="67500"/>
                <a:satMod val="115000"/>
              </a:srgbClr>
            </a:gs>
            <a:gs pos="100000">
              <a:srgbClr val="F39200">
                <a:shade val="100000"/>
                <a:satMod val="115000"/>
              </a:srgbClr>
            </a:gs>
          </a:gsLst>
          <a:lin ang="2700000" scaled="1"/>
          <a:tileRect/>
        </a:gradFill>
        <a:ln>
          <a:noFill/>
        </a:ln>
        <a:effectLst/>
      </dsp:spPr>
      <dsp:style>
        <a:lnRef idx="0">
          <a:scrgbClr r="0" g="0" b="0"/>
        </a:lnRef>
        <a:fillRef idx="1">
          <a:scrgbClr r="0" g="0" b="0"/>
        </a:fillRef>
        <a:effectRef idx="0">
          <a:scrgbClr r="0" g="0" b="0"/>
        </a:effectRef>
        <a:fontRef idx="minor"/>
      </dsp:style>
    </dsp:sp>
    <dsp:sp modelId="{644A9D2B-C441-4826-A203-048EC1E8F939}">
      <dsp:nvSpPr>
        <dsp:cNvPr id="0" name=""/>
        <dsp:cNvSpPr/>
      </dsp:nvSpPr>
      <dsp:spPr>
        <a:xfrm>
          <a:off x="5857" y="0"/>
          <a:ext cx="1116202" cy="23080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b" anchorCtr="0">
          <a:noAutofit/>
        </a:bodyPr>
        <a:lstStyle/>
        <a:p>
          <a:pPr marL="0" lvl="0" indent="0" algn="ctr" defTabSz="533400">
            <a:lnSpc>
              <a:spcPct val="90000"/>
            </a:lnSpc>
            <a:spcBef>
              <a:spcPct val="0"/>
            </a:spcBef>
            <a:spcAft>
              <a:spcPct val="35000"/>
            </a:spcAft>
            <a:buNone/>
          </a:pPr>
          <a:r>
            <a:rPr lang="nl-BE" sz="1200" b="1" kern="1200" noProof="0" dirty="0">
              <a:solidFill>
                <a:srgbClr val="002060"/>
              </a:solidFill>
              <a:latin typeface="Arial" panose="020B0604020202020204" pitchFamily="34" charset="0"/>
              <a:ea typeface="+mn-ea"/>
              <a:cs typeface="Arial" panose="020B0604020202020204" pitchFamily="34" charset="0"/>
            </a:rPr>
            <a:t>Analyse</a:t>
          </a:r>
          <a:r>
            <a:rPr lang="nl-BE" sz="1100" b="1" kern="1200" noProof="0" dirty="0">
              <a:solidFill>
                <a:srgbClr val="002060"/>
              </a:solidFill>
              <a:latin typeface="Arial" panose="020B0604020202020204" pitchFamily="34" charset="0"/>
              <a:ea typeface="+mn-ea"/>
              <a:cs typeface="Arial" panose="020B0604020202020204" pitchFamily="34" charset="0"/>
            </a:rPr>
            <a:t> </a:t>
          </a:r>
          <a:r>
            <a:rPr lang="nl-BE" sz="1200" b="1" kern="1200" noProof="0" dirty="0" err="1">
              <a:solidFill>
                <a:srgbClr val="002060"/>
              </a:solidFill>
              <a:latin typeface="Arial" panose="020B0604020202020204" pitchFamily="34" charset="0"/>
              <a:ea typeface="+mn-ea"/>
              <a:cs typeface="Arial" panose="020B0604020202020204" pitchFamily="34" charset="0"/>
            </a:rPr>
            <a:t>d’application</a:t>
          </a:r>
          <a:endParaRPr lang="nl-BE" sz="1200" b="1" kern="1200" noProof="0" dirty="0">
            <a:solidFill>
              <a:srgbClr val="002060"/>
            </a:solidFill>
            <a:latin typeface="Arial" panose="020B0604020202020204" pitchFamily="34" charset="0"/>
            <a:ea typeface="+mn-ea"/>
            <a:cs typeface="Arial" panose="020B0604020202020204" pitchFamily="34" charset="0"/>
          </a:endParaRPr>
        </a:p>
      </dsp:txBody>
      <dsp:txXfrm>
        <a:off x="5857" y="0"/>
        <a:ext cx="1116202" cy="2308032"/>
      </dsp:txXfrm>
    </dsp:sp>
    <dsp:sp modelId="{F34B81CB-0570-455B-A357-1B0036299F00}">
      <dsp:nvSpPr>
        <dsp:cNvPr id="0" name=""/>
        <dsp:cNvSpPr/>
      </dsp:nvSpPr>
      <dsp:spPr>
        <a:xfrm>
          <a:off x="275454" y="2596536"/>
          <a:ext cx="577008" cy="577008"/>
        </a:xfrm>
        <a:prstGeom prst="ellipse">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50D1DF-4E7E-4558-A340-89761FAF1CDF}">
      <dsp:nvSpPr>
        <dsp:cNvPr id="0" name=""/>
        <dsp:cNvSpPr/>
      </dsp:nvSpPr>
      <dsp:spPr>
        <a:xfrm>
          <a:off x="1158505" y="3462049"/>
          <a:ext cx="1223191" cy="23080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nl-BE" sz="1300" b="1" kern="1200" noProof="0" dirty="0">
              <a:solidFill>
                <a:srgbClr val="002060"/>
              </a:solidFill>
              <a:latin typeface="Arial" panose="020B0604020202020204" pitchFamily="34" charset="0"/>
              <a:ea typeface="+mn-ea"/>
              <a:cs typeface="Arial" panose="020B0604020202020204" pitchFamily="34" charset="0"/>
            </a:rPr>
            <a:t>Période de l’enquête</a:t>
          </a:r>
        </a:p>
      </dsp:txBody>
      <dsp:txXfrm>
        <a:off x="1158505" y="3462049"/>
        <a:ext cx="1223191" cy="2308032"/>
      </dsp:txXfrm>
    </dsp:sp>
    <dsp:sp modelId="{B143E051-73EC-4153-9118-1D9F9EF0E5BD}">
      <dsp:nvSpPr>
        <dsp:cNvPr id="0" name=""/>
        <dsp:cNvSpPr/>
      </dsp:nvSpPr>
      <dsp:spPr>
        <a:xfrm>
          <a:off x="1481596" y="2596536"/>
          <a:ext cx="577008" cy="577008"/>
        </a:xfrm>
        <a:prstGeom prst="ellipse">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516260-82BD-4177-9287-63601ADC4C53}">
      <dsp:nvSpPr>
        <dsp:cNvPr id="0" name=""/>
        <dsp:cNvSpPr/>
      </dsp:nvSpPr>
      <dsp:spPr>
        <a:xfrm>
          <a:off x="2418142" y="0"/>
          <a:ext cx="1657225" cy="23080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92456" numCol="1" spcCol="1270" anchor="b" anchorCtr="0">
          <a:noAutofit/>
        </a:bodyPr>
        <a:lstStyle/>
        <a:p>
          <a:pPr marL="0" lvl="0" indent="0" algn="ctr" defTabSz="577850">
            <a:lnSpc>
              <a:spcPct val="100000"/>
            </a:lnSpc>
            <a:spcBef>
              <a:spcPct val="0"/>
            </a:spcBef>
            <a:spcAft>
              <a:spcPts val="0"/>
            </a:spcAft>
            <a:buNone/>
          </a:pPr>
          <a:r>
            <a:rPr lang="nl-BE" sz="1300" b="1" kern="1200" noProof="0" dirty="0">
              <a:solidFill>
                <a:srgbClr val="002060"/>
              </a:solidFill>
              <a:latin typeface="Arial" panose="020B0604020202020204" pitchFamily="34" charset="0"/>
              <a:ea typeface="+mn-ea"/>
              <a:cs typeface="Arial" panose="020B0604020202020204" pitchFamily="34" charset="0"/>
            </a:rPr>
            <a:t>Analyse des résultats</a:t>
          </a:r>
        </a:p>
      </dsp:txBody>
      <dsp:txXfrm>
        <a:off x="2418142" y="0"/>
        <a:ext cx="1657225" cy="2308032"/>
      </dsp:txXfrm>
    </dsp:sp>
    <dsp:sp modelId="{5AD41C8D-7DB5-4134-A4DB-3B5CFC821DB8}">
      <dsp:nvSpPr>
        <dsp:cNvPr id="0" name=""/>
        <dsp:cNvSpPr/>
      </dsp:nvSpPr>
      <dsp:spPr>
        <a:xfrm>
          <a:off x="2958251" y="2596536"/>
          <a:ext cx="577008" cy="577008"/>
        </a:xfrm>
        <a:prstGeom prst="ellipse">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07879D-4E6D-46E6-B196-BFE004C51405}">
      <dsp:nvSpPr>
        <dsp:cNvPr id="0" name=""/>
        <dsp:cNvSpPr/>
      </dsp:nvSpPr>
      <dsp:spPr>
        <a:xfrm>
          <a:off x="4111813" y="3462049"/>
          <a:ext cx="1244708" cy="23080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fr-FR" sz="1300" b="1" kern="1200" noProof="0" dirty="0">
              <a:solidFill>
                <a:srgbClr val="002060"/>
              </a:solidFill>
              <a:latin typeface="Arial" panose="020B0604020202020204" pitchFamily="34" charset="0"/>
              <a:ea typeface="+mn-ea"/>
              <a:cs typeface="Arial" panose="020B0604020202020204" pitchFamily="34" charset="0"/>
            </a:rPr>
            <a:t>Présentation des résultats à la direction</a:t>
          </a:r>
          <a:endParaRPr lang="nl-BE" sz="1300" b="1" kern="1200" noProof="0" dirty="0">
            <a:solidFill>
              <a:srgbClr val="002060"/>
            </a:solidFill>
            <a:latin typeface="Arial" panose="020B0604020202020204" pitchFamily="34" charset="0"/>
            <a:ea typeface="+mn-ea"/>
            <a:cs typeface="Arial" panose="020B0604020202020204" pitchFamily="34" charset="0"/>
          </a:endParaRPr>
        </a:p>
      </dsp:txBody>
      <dsp:txXfrm>
        <a:off x="4111813" y="3462049"/>
        <a:ext cx="1244708" cy="2308032"/>
      </dsp:txXfrm>
    </dsp:sp>
    <dsp:sp modelId="{D7469ED4-EDC8-466D-BEC9-FC3A2B699938}">
      <dsp:nvSpPr>
        <dsp:cNvPr id="0" name=""/>
        <dsp:cNvSpPr/>
      </dsp:nvSpPr>
      <dsp:spPr>
        <a:xfrm>
          <a:off x="4426743" y="2596536"/>
          <a:ext cx="614848" cy="577008"/>
        </a:xfrm>
        <a:prstGeom prst="ellipse">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AB5A5E2-61ED-49C3-8A87-DE0B8195284E}">
      <dsp:nvSpPr>
        <dsp:cNvPr id="0" name=""/>
        <dsp:cNvSpPr/>
      </dsp:nvSpPr>
      <dsp:spPr>
        <a:xfrm>
          <a:off x="6793130" y="2118612"/>
          <a:ext cx="1189946" cy="23080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92456" numCol="1" spcCol="1270" anchor="b" anchorCtr="0">
          <a:noAutofit/>
        </a:bodyPr>
        <a:lstStyle/>
        <a:p>
          <a:pPr marL="0" lvl="0" indent="0" algn="ctr" defTabSz="577850">
            <a:lnSpc>
              <a:spcPct val="90000"/>
            </a:lnSpc>
            <a:spcBef>
              <a:spcPct val="0"/>
            </a:spcBef>
            <a:spcAft>
              <a:spcPct val="35000"/>
            </a:spcAft>
            <a:buNone/>
          </a:pPr>
          <a:r>
            <a:rPr lang="fr-FR" sz="1300" b="1" kern="1200" noProof="0" dirty="0">
              <a:solidFill>
                <a:srgbClr val="002060"/>
              </a:solidFill>
              <a:latin typeface="Arial" panose="020B0604020202020204" pitchFamily="34" charset="0"/>
              <a:ea typeface="+mn-ea"/>
              <a:cs typeface="Arial" panose="020B0604020202020204" pitchFamily="34" charset="0"/>
            </a:rPr>
            <a:t>Présentation des résultats aux employés</a:t>
          </a:r>
          <a:endParaRPr lang="nl-BE" sz="1300" b="1" kern="1200" noProof="0" dirty="0">
            <a:solidFill>
              <a:srgbClr val="002060"/>
            </a:solidFill>
            <a:latin typeface="Arial" panose="020B0604020202020204" pitchFamily="34" charset="0"/>
            <a:ea typeface="+mn-ea"/>
            <a:cs typeface="Arial" panose="020B0604020202020204" pitchFamily="34" charset="0"/>
          </a:endParaRPr>
        </a:p>
      </dsp:txBody>
      <dsp:txXfrm>
        <a:off x="6793130" y="2118612"/>
        <a:ext cx="1189946" cy="2308032"/>
      </dsp:txXfrm>
    </dsp:sp>
    <dsp:sp modelId="{BD9F123C-FAFB-4625-9F06-1ADFA1BE8BB3}">
      <dsp:nvSpPr>
        <dsp:cNvPr id="0" name=""/>
        <dsp:cNvSpPr/>
      </dsp:nvSpPr>
      <dsp:spPr>
        <a:xfrm>
          <a:off x="5699436" y="2596536"/>
          <a:ext cx="577008" cy="57700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19EFD30-60B1-4791-9490-B4556C7BDBC8}">
      <dsp:nvSpPr>
        <dsp:cNvPr id="0" name=""/>
        <dsp:cNvSpPr/>
      </dsp:nvSpPr>
      <dsp:spPr>
        <a:xfrm>
          <a:off x="5343773" y="1626055"/>
          <a:ext cx="1188677" cy="23080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fr-FR" sz="1300" b="1" kern="1200" noProof="0" dirty="0">
              <a:solidFill>
                <a:srgbClr val="002060"/>
              </a:solidFill>
              <a:latin typeface="Arial" panose="020B0604020202020204" pitchFamily="34" charset="0"/>
              <a:ea typeface="+mn-ea"/>
              <a:cs typeface="Arial" panose="020B0604020202020204" pitchFamily="34" charset="0"/>
            </a:rPr>
            <a:t>Présentation des résultats au CPPT</a:t>
          </a:r>
          <a:endParaRPr lang="nl-BE" sz="1300" b="1" kern="1200" noProof="0" dirty="0">
            <a:solidFill>
              <a:srgbClr val="002060"/>
            </a:solidFill>
            <a:latin typeface="Arial" panose="020B0604020202020204" pitchFamily="34" charset="0"/>
            <a:ea typeface="+mn-ea"/>
            <a:cs typeface="Arial" panose="020B0604020202020204" pitchFamily="34" charset="0"/>
          </a:endParaRPr>
        </a:p>
      </dsp:txBody>
      <dsp:txXfrm>
        <a:off x="5343773" y="1626055"/>
        <a:ext cx="1188677" cy="2308032"/>
      </dsp:txXfrm>
    </dsp:sp>
    <dsp:sp modelId="{B0D8C3FE-FB0D-434D-B0F4-79AA8353741A}">
      <dsp:nvSpPr>
        <dsp:cNvPr id="0" name=""/>
        <dsp:cNvSpPr/>
      </dsp:nvSpPr>
      <dsp:spPr>
        <a:xfrm>
          <a:off x="6925193" y="2596536"/>
          <a:ext cx="577008" cy="57700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0EFD48-D251-4183-859F-1D128075653E}">
      <dsp:nvSpPr>
        <dsp:cNvPr id="0" name=""/>
        <dsp:cNvSpPr/>
      </dsp:nvSpPr>
      <dsp:spPr>
        <a:xfrm>
          <a:off x="7844482" y="0"/>
          <a:ext cx="728905" cy="23080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62280" tIns="462280" rIns="462280" bIns="462280" numCol="1" spcCol="1270" anchor="b" anchorCtr="0">
          <a:noAutofit/>
        </a:bodyPr>
        <a:lstStyle/>
        <a:p>
          <a:pPr marL="0" lvl="0" indent="0" algn="ctr" defTabSz="2889250">
            <a:lnSpc>
              <a:spcPct val="90000"/>
            </a:lnSpc>
            <a:spcBef>
              <a:spcPct val="0"/>
            </a:spcBef>
            <a:spcAft>
              <a:spcPct val="35000"/>
            </a:spcAft>
            <a:buNone/>
          </a:pPr>
          <a:endParaRPr lang="nl-BE" sz="6500" kern="1200" noProof="0" dirty="0"/>
        </a:p>
      </dsp:txBody>
      <dsp:txXfrm>
        <a:off x="7844482" y="0"/>
        <a:ext cx="728905" cy="2308032"/>
      </dsp:txXfrm>
    </dsp:sp>
    <dsp:sp modelId="{50E42735-0FBB-4261-A658-04C523095D0D}">
      <dsp:nvSpPr>
        <dsp:cNvPr id="0" name=""/>
        <dsp:cNvSpPr/>
      </dsp:nvSpPr>
      <dsp:spPr>
        <a:xfrm flipH="1">
          <a:off x="8162021" y="2770037"/>
          <a:ext cx="48682" cy="227295"/>
        </a:xfrm>
        <a:prstGeom prst="ellipse">
          <a:avLst/>
        </a:prstGeom>
        <a:solidFill>
          <a:srgbClr val="FF9F11"/>
        </a:solidFill>
        <a:ln w="12700" cap="flat" cmpd="sng" algn="ctr">
          <a:solidFill>
            <a:srgbClr val="F3920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BD2182-F064-4D16-82B1-F9FF80942ABF}">
      <dsp:nvSpPr>
        <dsp:cNvPr id="0" name=""/>
        <dsp:cNvSpPr/>
      </dsp:nvSpPr>
      <dsp:spPr>
        <a:xfrm>
          <a:off x="8609833" y="3462049"/>
          <a:ext cx="728905" cy="23080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62280" tIns="462280" rIns="462280" bIns="462280" numCol="1" spcCol="1270" anchor="t" anchorCtr="0">
          <a:noAutofit/>
        </a:bodyPr>
        <a:lstStyle/>
        <a:p>
          <a:pPr marL="0" lvl="0" indent="0" algn="ctr" defTabSz="2889250">
            <a:lnSpc>
              <a:spcPct val="90000"/>
            </a:lnSpc>
            <a:spcBef>
              <a:spcPct val="0"/>
            </a:spcBef>
            <a:spcAft>
              <a:spcPct val="35000"/>
            </a:spcAft>
            <a:buNone/>
          </a:pPr>
          <a:endParaRPr lang="nl-BE" sz="6500" kern="1200" noProof="0" dirty="0"/>
        </a:p>
      </dsp:txBody>
      <dsp:txXfrm>
        <a:off x="8609833" y="3462049"/>
        <a:ext cx="728905" cy="2308032"/>
      </dsp:txXfrm>
    </dsp:sp>
    <dsp:sp modelId="{6D18D172-0692-4855-B6C9-D3066387B5C0}">
      <dsp:nvSpPr>
        <dsp:cNvPr id="0" name=""/>
        <dsp:cNvSpPr/>
      </dsp:nvSpPr>
      <dsp:spPr>
        <a:xfrm>
          <a:off x="8949945" y="2770037"/>
          <a:ext cx="48682" cy="230007"/>
        </a:xfrm>
        <a:prstGeom prst="ellipse">
          <a:avLst/>
        </a:prstGeom>
        <a:solidFill>
          <a:srgbClr val="F39200"/>
        </a:solidFill>
        <a:ln w="12700" cap="flat" cmpd="sng" algn="ctr">
          <a:solidFill>
            <a:srgbClr val="F39200"/>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BE" dirty="0">
              <a:latin typeface="Arial" charset="0"/>
            </a:endParaRP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16C7280E-EB1E-430F-82C3-C6F223D91BE0}" type="datetimeFigureOut">
              <a:rPr lang="fr-BE" smtClean="0">
                <a:latin typeface="Arial" charset="0"/>
              </a:rPr>
              <a:t>16-03-26</a:t>
            </a:fld>
            <a:endParaRPr lang="fr-BE" dirty="0">
              <a:latin typeface="Arial" charset="0"/>
            </a:endParaRPr>
          </a:p>
        </p:txBody>
      </p:sp>
      <p:sp>
        <p:nvSpPr>
          <p:cNvPr id="4" name="Espace réservé du pied de page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fr-BE" dirty="0">
              <a:latin typeface="Arial" charset="0"/>
            </a:endParaRPr>
          </a:p>
        </p:txBody>
      </p:sp>
      <p:sp>
        <p:nvSpPr>
          <p:cNvPr id="5" name="Espace réservé du numéro de diapositive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C9AE269F-1C5F-47E0-A50D-8020C94D167E}" type="slidenum">
              <a:rPr lang="fr-BE" smtClean="0">
                <a:latin typeface="Arial" charset="0"/>
              </a:rPr>
              <a:t>‹nr.›</a:t>
            </a:fld>
            <a:endParaRPr lang="fr-BE" dirty="0">
              <a:latin typeface="Arial" charset="0"/>
            </a:endParaRPr>
          </a:p>
        </p:txBody>
      </p:sp>
    </p:spTree>
    <p:extLst>
      <p:ext uri="{BB962C8B-B14F-4D97-AF65-F5344CB8AC3E}">
        <p14:creationId xmlns:p14="http://schemas.microsoft.com/office/powerpoint/2010/main" val="1856032522"/>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b="0" i="0">
                <a:latin typeface="Arial" charset="0"/>
              </a:defRPr>
            </a:lvl1pPr>
          </a:lstStyle>
          <a:p>
            <a:endParaRPr lang="fr-BE" dirty="0"/>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b="0" i="0">
                <a:latin typeface="Arial" charset="0"/>
              </a:defRPr>
            </a:lvl1pPr>
          </a:lstStyle>
          <a:p>
            <a:fld id="{BB3CE6B4-12EF-4CCB-8AE6-31B61E887CE1}" type="datetimeFigureOut">
              <a:rPr lang="fr-BE" smtClean="0"/>
              <a:pPr/>
              <a:t>16-03-26</a:t>
            </a:fld>
            <a:endParaRPr lang="fr-BE" dirty="0"/>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BE" dirty="0"/>
          </a:p>
        </p:txBody>
      </p:sp>
      <p:sp>
        <p:nvSpPr>
          <p:cNvPr id="5" name="Espace réservé des commentair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BE" dirty="0"/>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b="0" i="0">
                <a:latin typeface="Arial" charset="0"/>
              </a:defRPr>
            </a:lvl1pPr>
          </a:lstStyle>
          <a:p>
            <a:endParaRPr lang="fr-BE" dirty="0"/>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b="0" i="0">
                <a:latin typeface="Arial" charset="0"/>
              </a:defRPr>
            </a:lvl1pPr>
          </a:lstStyle>
          <a:p>
            <a:fld id="{0D48D77D-3B11-479E-A0EA-4F4969CB73F1}" type="slidenum">
              <a:rPr lang="fr-BE" smtClean="0"/>
              <a:pPr/>
              <a:t>‹nr.›</a:t>
            </a:fld>
            <a:endParaRPr lang="fr-BE" dirty="0"/>
          </a:p>
        </p:txBody>
      </p:sp>
    </p:spTree>
    <p:extLst>
      <p:ext uri="{BB962C8B-B14F-4D97-AF65-F5344CB8AC3E}">
        <p14:creationId xmlns:p14="http://schemas.microsoft.com/office/powerpoint/2010/main" val="295056342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b="0" i="0" kern="1200">
        <a:solidFill>
          <a:schemeClr val="tx1"/>
        </a:solidFill>
        <a:latin typeface="Arial" charset="0"/>
        <a:ea typeface="+mn-ea"/>
        <a:cs typeface="+mn-cs"/>
      </a:defRPr>
    </a:lvl1pPr>
    <a:lvl2pPr marL="457200" algn="l" defTabSz="914400" rtl="0" eaLnBrk="1" latinLnBrk="0" hangingPunct="1">
      <a:defRPr sz="1200" b="0" i="0" kern="1200">
        <a:solidFill>
          <a:schemeClr val="tx1"/>
        </a:solidFill>
        <a:latin typeface="Arial" charset="0"/>
        <a:ea typeface="+mn-ea"/>
        <a:cs typeface="+mn-cs"/>
      </a:defRPr>
    </a:lvl2pPr>
    <a:lvl3pPr marL="914400" algn="l" defTabSz="914400" rtl="0" eaLnBrk="1" latinLnBrk="0" hangingPunct="1">
      <a:defRPr sz="1200" b="0" i="0" kern="1200">
        <a:solidFill>
          <a:schemeClr val="tx1"/>
        </a:solidFill>
        <a:latin typeface="Arial" charset="0"/>
        <a:ea typeface="+mn-ea"/>
        <a:cs typeface="+mn-cs"/>
      </a:defRPr>
    </a:lvl3pPr>
    <a:lvl4pPr marL="1371600" algn="l" defTabSz="914400" rtl="0" eaLnBrk="1" latinLnBrk="0" hangingPunct="1">
      <a:defRPr sz="1200" b="0" i="0" kern="1200">
        <a:solidFill>
          <a:schemeClr val="tx1"/>
        </a:solidFill>
        <a:latin typeface="Arial" charset="0"/>
        <a:ea typeface="+mn-ea"/>
        <a:cs typeface="+mn-cs"/>
      </a:defRPr>
    </a:lvl4pPr>
    <a:lvl5pPr marL="1828800" algn="l" defTabSz="914400" rtl="0" eaLnBrk="1" latinLnBrk="0" hangingPunct="1">
      <a:defRPr sz="1200" b="0" i="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93802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Tree>
    <p:extLst>
      <p:ext uri="{BB962C8B-B14F-4D97-AF65-F5344CB8AC3E}">
        <p14:creationId xmlns:p14="http://schemas.microsoft.com/office/powerpoint/2010/main" val="9521487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446000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Tree>
    <p:extLst>
      <p:ext uri="{BB962C8B-B14F-4D97-AF65-F5344CB8AC3E}">
        <p14:creationId xmlns:p14="http://schemas.microsoft.com/office/powerpoint/2010/main" val="30861755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Tree>
    <p:extLst>
      <p:ext uri="{BB962C8B-B14F-4D97-AF65-F5344CB8AC3E}">
        <p14:creationId xmlns:p14="http://schemas.microsoft.com/office/powerpoint/2010/main" val="13535432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14371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866145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4848E-8206-9B6C-DD91-97B8F67DE37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E0E9EB8-F89A-BEDE-AE88-F969B6D9EA1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E62D56C-B9BC-AE42-07E3-123EE0056C34}"/>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791959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28854-99F5-9E91-0A8E-9D6820C3C28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55C9AD9-97FF-4EC4-718D-EC683B28A86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E75FD06-C18B-43E1-68A1-E38A15EFA67C}"/>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953674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D2ED2-2414-2EEF-18DE-DBEBB96A3E1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59A5E86-6EAE-6F92-0B43-9D3F5452DFD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7BAD945-1B9E-D2C1-6548-1B74611FA7DF}"/>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734778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831571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a:p>
            <a:endParaRPr lang="nl-BE" dirty="0"/>
          </a:p>
          <a:p>
            <a:endParaRPr lang="en-US" dirty="0"/>
          </a:p>
        </p:txBody>
      </p:sp>
    </p:spTree>
    <p:extLst>
      <p:ext uri="{BB962C8B-B14F-4D97-AF65-F5344CB8AC3E}">
        <p14:creationId xmlns:p14="http://schemas.microsoft.com/office/powerpoint/2010/main" val="7087901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2C5B1-FE62-78DE-EB13-E7908C3DFC1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B5717D5-6D46-460B-C2F6-570E28D2F13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EC8D30F-4698-F0DC-1FA0-504AD089026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953216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1566E-F731-3F40-407F-285D054C679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E5F1185-C134-775C-A75B-E4E5BC518FE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591BD70-E62B-3569-719A-BE5A927EA81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252348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C52B4-22FC-C104-D96F-B2DD13A0583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AC66E04-69A7-B7BC-7698-C9FA7741C1C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D312C80-CF74-A651-C607-94EAADAD99E7}"/>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356187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346918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D12E8-8B89-6A0C-89A9-BBD3BD0B1EF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5E53172-38E8-8CE0-5982-416C87BBF69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A6F7183-AF72-1E53-99E7-F4BEE8CC3FC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914386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3E21D-719B-D284-C94D-ECCA0EEC989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687971A-2984-E619-5CA8-4FCEAC80EE1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04624D2-94CC-8C8F-B136-7A481ACAD18D}"/>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858505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474BD-4618-6AF5-C85B-795ABEB1F20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495D312-6A8E-7660-7D82-87E965ABC40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4697E3F-1033-D623-D873-2F6036AD7BD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804153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106902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0D887-CF4C-B3A6-11B5-E92322208C5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1686F00-9775-D22A-1086-5A43C130597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31DADD2-5C4F-94A2-DA66-889876ED1BE4}"/>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331665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491926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046324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178895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6E755-F195-D266-3F69-5646B5054B9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A6A00ED-24B8-406F-2868-E1444A40C22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62FEDC3-D683-DE99-BB3E-6808D704030D}"/>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108342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7367A-CFE2-5B2E-3368-51AAE40AB94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47AFEB8-A08D-862F-08AE-CE49BBDB2D2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5CFAFA5-53E3-2E58-E9D0-1B4B1565B60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671888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974018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0EB11-1B31-2314-6EF1-0323FF40711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AFFAA89-FEFC-8EC9-5D16-0028A93B538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897F3C2-1DAC-0C69-643E-9C69D445CB9D}"/>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813300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1CB6F-8C16-CDF1-6C62-756453C5237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EC71B4D-7F86-B422-A321-305D295E147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8B1E1B7-23FD-F741-AFD4-00B03B75626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673613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EFC0E-3BFE-2F51-DEA0-482DAA8706B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C6416F4-119D-80FC-A302-983CEB4DDAE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0B136C4-FC64-665B-7882-C7703B37D9C8}"/>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463674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883968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814861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463959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Tree>
    <p:extLst>
      <p:ext uri="{BB962C8B-B14F-4D97-AF65-F5344CB8AC3E}">
        <p14:creationId xmlns:p14="http://schemas.microsoft.com/office/powerpoint/2010/main" val="33474873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D473D-3428-911F-E1D6-89902BADB25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B408C10-5A45-4230-49F9-85DA6B3A6A8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10946E9-5208-70CE-93AC-1CD29FC298F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860763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72900-4460-7DDE-8AAB-D04C9DC9FDA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46BCACB-CA72-3A36-14F4-3B5CCFEC0AA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88EEF33-E81F-E585-7FC1-1CBE5655E1D6}"/>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287592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36D86-6D3F-9D4F-89D8-D585937B248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EF75AD8-D71F-1E5D-7A25-023823E69AC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099627D-2F74-E87E-D434-42893C0202BC}"/>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1275590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074924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139309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281221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48411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705EC-12C1-9ACC-B203-C054D180C7B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9669E44-5F16-C2D7-1D48-5D73360E383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D32C2C4-32E0-F865-4F55-65F52D69B1DD}"/>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4203160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Tree>
    <p:extLst>
      <p:ext uri="{BB962C8B-B14F-4D97-AF65-F5344CB8AC3E}">
        <p14:creationId xmlns:p14="http://schemas.microsoft.com/office/powerpoint/2010/main" val="11765634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Tree>
    <p:extLst>
      <p:ext uri="{BB962C8B-B14F-4D97-AF65-F5344CB8AC3E}">
        <p14:creationId xmlns:p14="http://schemas.microsoft.com/office/powerpoint/2010/main" val="110746282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Tree>
    <p:extLst>
      <p:ext uri="{BB962C8B-B14F-4D97-AF65-F5344CB8AC3E}">
        <p14:creationId xmlns:p14="http://schemas.microsoft.com/office/powerpoint/2010/main" val="33669403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file:////Users/pym30/Desktop/TELETRAVAIL/COHEZIO/21xxx_Templates_PPT_maj/Links/21xxx_BasDePage_Ligne_Pagination_logo_PAYSAGE_v1.jpg" TargetMode="External"/><Relationship Id="rId7"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file:////Users/pym30/Desktop/TELETRAVAIL/COHEZIO/21xxx_Templates_PPT_maj/Links/21xxx_BasDePage_Ligne_Pagination_logo_PAYSAGE_v1.jpg" TargetMode="Externa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file:////Users/pym30/Desktop/TELETRAVAIL/COHEZIO/21xxx_Templates_PPT_maj/Links/21xxx_BasDePage_Ligne_Pagination_logo_PAYSAGE_v1.jpg" TargetMode="Externa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file:////Users/pym30/Desktop/TELETRAVAIL/COHEZIO/21xxx_Templates_PPT_maj/Links/21xxx_BasDePage_Ligne_Pagination_logo_PAYSAGE_v1.jpg" TargetMode="External"/><Relationship Id="rId7"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Master" Target="../slideMasters/slideMaster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2.png"/><Relationship Id="rId1" Type="http://schemas.openxmlformats.org/officeDocument/2006/relationships/slideMaster" Target="../slideMasters/slideMaster4.xml"/><Relationship Id="rId4" Type="http://schemas.openxmlformats.org/officeDocument/2006/relationships/image" Target="file:////Users/pym30/Desktop/TELETRAVAIL/COHEZIO/21xxx_Templates_PPT_maj/Links/21xxx_BasDePage_Ligne_Pagination_logo_PAYSAGE_v1.jpg" TargetMode="Externa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3.png"/><Relationship Id="rId1" Type="http://schemas.openxmlformats.org/officeDocument/2006/relationships/slideMaster" Target="../slideMasters/slideMaster5.xml"/><Relationship Id="rId4" Type="http://schemas.openxmlformats.org/officeDocument/2006/relationships/image" Target="file:////Users/pym30/Desktop/TELETRAVAIL/COHEZIO/21xxx_Templates_PPT_maj/Links/21xxx_BasDePage_Ligne_Pagination_logo_PAYSAGE_v1.jpg" TargetMode="Externa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6.png"/><Relationship Id="rId2" Type="http://schemas.openxmlformats.org/officeDocument/2006/relationships/image" Target="../media/image14.png"/><Relationship Id="rId1" Type="http://schemas.openxmlformats.org/officeDocument/2006/relationships/slideMaster" Target="../slideMasters/slideMaster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file:////Users/pym30/Desktop/TELETRAVAIL/COHEZIO/21xxx_Templates_PPT_maj/Links/21xxx_BasDePage_Ligne_Pagination_logo_PAYSAGE_v1.jpg" TargetMode="External"/><Relationship Id="rId7"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Master" Target="../slideMasters/slideMaster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pic>
        <p:nvPicPr>
          <p:cNvPr id="7" name="Imag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341520"/>
            <a:ext cx="1581149" cy="3466150"/>
          </a:xfrm>
          <a:prstGeom prst="rect">
            <a:avLst/>
          </a:prstGeom>
        </p:spPr>
      </p:pic>
      <p:sp>
        <p:nvSpPr>
          <p:cNvPr id="12" name="Espace réservé du contenu 21"/>
          <p:cNvSpPr>
            <a:spLocks noGrp="1"/>
          </p:cNvSpPr>
          <p:nvPr>
            <p:ph sz="quarter" idx="12" hasCustomPrompt="1"/>
          </p:nvPr>
        </p:nvSpPr>
        <p:spPr>
          <a:xfrm>
            <a:off x="4724400" y="6116638"/>
            <a:ext cx="7134225" cy="495177"/>
          </a:xfrm>
          <a:prstGeom prst="rect">
            <a:avLst/>
          </a:prstGeom>
        </p:spPr>
        <p:txBody>
          <a:bodyPr>
            <a:normAutofit/>
          </a:bodyPr>
          <a:lstStyle>
            <a:lvl1pPr marL="0" indent="0" algn="r">
              <a:buNone/>
              <a:defRPr sz="2400">
                <a:solidFill>
                  <a:srgbClr val="004070"/>
                </a:solidFill>
                <a:latin typeface="Arial" charset="0"/>
                <a:ea typeface="Arial" charset="0"/>
                <a:cs typeface="Arial" charset="0"/>
              </a:defRPr>
            </a:lvl1pPr>
          </a:lstStyle>
          <a:p>
            <a:pPr marL="0" indent="0">
              <a:buNone/>
            </a:pPr>
            <a:r>
              <a:rPr lang="fr-FR" dirty="0"/>
              <a:t>date</a:t>
            </a:r>
            <a:endParaRPr lang="fr-BE" dirty="0">
              <a:solidFill>
                <a:schemeClr val="bg1"/>
              </a:solidFill>
              <a:latin typeface="HelveticaNeue LT 25 UltLight" panose="020B0500000000000000" pitchFamily="34" charset="0"/>
            </a:endParaRPr>
          </a:p>
        </p:txBody>
      </p:sp>
      <p:sp>
        <p:nvSpPr>
          <p:cNvPr id="13" name="Espace réservé du contenu 24"/>
          <p:cNvSpPr>
            <a:spLocks noGrp="1"/>
          </p:cNvSpPr>
          <p:nvPr>
            <p:ph sz="quarter" idx="13" hasCustomPrompt="1"/>
          </p:nvPr>
        </p:nvSpPr>
        <p:spPr>
          <a:xfrm>
            <a:off x="4724400" y="5586413"/>
            <a:ext cx="7134225" cy="530225"/>
          </a:xfrm>
          <a:prstGeom prst="rect">
            <a:avLst/>
          </a:prstGeom>
        </p:spPr>
        <p:txBody>
          <a:bodyPr>
            <a:noAutofit/>
          </a:bodyPr>
          <a:lstStyle>
            <a:lvl1pPr marL="0" indent="0" algn="r">
              <a:buNone/>
              <a:defRPr sz="3200" b="0" i="0">
                <a:solidFill>
                  <a:srgbClr val="004070"/>
                </a:solidFill>
                <a:latin typeface="Arial" charset="0"/>
                <a:ea typeface="Arial" charset="0"/>
                <a:cs typeface="Arial" charset="0"/>
              </a:defRPr>
            </a:lvl1pPr>
          </a:lstStyle>
          <a:p>
            <a:pPr marL="0" indent="0">
              <a:buNone/>
            </a:pPr>
            <a:r>
              <a:rPr lang="fr-FR" dirty="0"/>
              <a:t>Intervenant</a:t>
            </a:r>
          </a:p>
        </p:txBody>
      </p:sp>
      <p:sp>
        <p:nvSpPr>
          <p:cNvPr id="14" name="Espace réservé du contenu 3"/>
          <p:cNvSpPr>
            <a:spLocks noGrp="1"/>
          </p:cNvSpPr>
          <p:nvPr>
            <p:ph sz="quarter" idx="14" hasCustomPrompt="1"/>
          </p:nvPr>
        </p:nvSpPr>
        <p:spPr>
          <a:xfrm>
            <a:off x="1653144" y="1980626"/>
            <a:ext cx="10131425" cy="1177925"/>
          </a:xfrm>
          <a:prstGeom prst="rect">
            <a:avLst/>
          </a:prstGeom>
        </p:spPr>
        <p:txBody>
          <a:bodyPr anchor="ctr">
            <a:normAutofit/>
          </a:bodyPr>
          <a:lstStyle>
            <a:lvl1pPr marL="0" indent="0" algn="l">
              <a:buFontTx/>
              <a:buNone/>
              <a:defRPr sz="5400" b="0" i="0" cap="none">
                <a:solidFill>
                  <a:srgbClr val="009FE3"/>
                </a:solidFill>
                <a:latin typeface="Arial" charset="0"/>
                <a:ea typeface="Arial" charset="0"/>
                <a:cs typeface="Arial" charset="0"/>
              </a:defRPr>
            </a:lvl1pPr>
          </a:lstStyle>
          <a:p>
            <a:pPr algn="l"/>
            <a:r>
              <a:rPr lang="fr-BE" sz="5400" cap="all" dirty="0"/>
              <a:t>TITRE</a:t>
            </a:r>
          </a:p>
        </p:txBody>
      </p:sp>
      <p:sp>
        <p:nvSpPr>
          <p:cNvPr id="15" name="Espace réservé du contenu 3"/>
          <p:cNvSpPr>
            <a:spLocks noGrp="1"/>
          </p:cNvSpPr>
          <p:nvPr>
            <p:ph sz="quarter" idx="15" hasCustomPrompt="1"/>
          </p:nvPr>
        </p:nvSpPr>
        <p:spPr>
          <a:xfrm>
            <a:off x="1653143" y="2668006"/>
            <a:ext cx="10131425" cy="1177925"/>
          </a:xfrm>
          <a:prstGeom prst="rect">
            <a:avLst/>
          </a:prstGeom>
        </p:spPr>
        <p:txBody>
          <a:bodyPr anchor="ct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3600" b="0" i="0" cap="none">
                <a:solidFill>
                  <a:srgbClr val="004070"/>
                </a:solidFill>
                <a:latin typeface="Arial" charset="0"/>
                <a:ea typeface="Arial" charset="0"/>
                <a:cs typeface="Arial" charset="0"/>
              </a:defRPr>
            </a:lvl1pPr>
          </a:lstStyle>
          <a:p>
            <a:pPr marL="0" indent="0">
              <a:buNone/>
            </a:pPr>
            <a:r>
              <a:rPr lang="fr-FR" sz="3900" dirty="0"/>
              <a:t>Sous titre</a:t>
            </a:r>
          </a:p>
        </p:txBody>
      </p:sp>
    </p:spTree>
    <p:extLst>
      <p:ext uri="{BB962C8B-B14F-4D97-AF65-F5344CB8AC3E}">
        <p14:creationId xmlns:p14="http://schemas.microsoft.com/office/powerpoint/2010/main" val="19766383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20F9074-D1A8-CE42-AE1F-AFEBD170E247}"/>
              </a:ext>
            </a:extLst>
          </p:cNvPr>
          <p:cNvPicPr>
            <a:picLocks noChangeAspect="1"/>
          </p:cNvPicPr>
          <p:nvPr userDrawn="1"/>
        </p:nvPicPr>
        <p:blipFill>
          <a:blip r:embed="rId2" r:link="rId3" cstate="print">
            <a:extLst>
              <a:ext uri="{28A0092B-C50C-407E-A947-70E740481C1C}">
                <a14:useLocalDpi xmlns:a14="http://schemas.microsoft.com/office/drawing/2010/main" val="0"/>
              </a:ext>
            </a:extLst>
          </a:blip>
          <a:srcRect/>
          <a:stretch>
            <a:fillRect/>
          </a:stretch>
        </p:blipFill>
        <p:spPr>
          <a:xfrm>
            <a:off x="14942" y="5801014"/>
            <a:ext cx="12177057" cy="1056986"/>
          </a:xfrm>
          <a:prstGeom prst="rect">
            <a:avLst/>
          </a:prstGeom>
        </p:spPr>
      </p:pic>
      <p:sp>
        <p:nvSpPr>
          <p:cNvPr id="12" name="Espace réservé du contenu 11"/>
          <p:cNvSpPr>
            <a:spLocks noGrp="1"/>
          </p:cNvSpPr>
          <p:nvPr>
            <p:ph sz="quarter" idx="11" hasCustomPrompt="1"/>
          </p:nvPr>
        </p:nvSpPr>
        <p:spPr>
          <a:xfrm>
            <a:off x="505691" y="1424606"/>
            <a:ext cx="6974987" cy="4156563"/>
          </a:xfrm>
          <a:prstGeom prst="rect">
            <a:avLst/>
          </a:prstGeom>
        </p:spPr>
        <p:txBody>
          <a:bodyPr>
            <a:normAutofit/>
          </a:bodyPr>
          <a:lstStyle>
            <a:lvl1pPr marL="409575" indent="-409575">
              <a:buSzPct val="100000"/>
              <a:buFontTx/>
              <a:buBlip>
                <a:blip r:embed="rId4"/>
              </a:buBlip>
              <a:defRPr sz="3600">
                <a:solidFill>
                  <a:srgbClr val="004070"/>
                </a:solidFill>
                <a:latin typeface="HelveticaNeueLT Std" panose="020B0604020202020204" pitchFamily="34" charset="0"/>
              </a:defRPr>
            </a:lvl1pPr>
            <a:lvl2pPr marL="742950" indent="-285750">
              <a:buFontTx/>
              <a:buBlip>
                <a:blip r:embed="rId5"/>
              </a:buBlip>
              <a:defRPr sz="3000">
                <a:solidFill>
                  <a:srgbClr val="004070"/>
                </a:solidFill>
              </a:defRPr>
            </a:lvl2pPr>
            <a:lvl3pPr marL="1143000" indent="-228600">
              <a:buFontTx/>
              <a:buBlip>
                <a:blip r:embed="rId6"/>
              </a:buBlip>
              <a:defRPr sz="2800">
                <a:solidFill>
                  <a:srgbClr val="004070"/>
                </a:solidFill>
              </a:defRPr>
            </a:lvl3pPr>
            <a:lvl4pPr marL="1543050" marR="0" indent="-457200" algn="l" defTabSz="914400" rtl="0" eaLnBrk="1" fontAlgn="auto" latinLnBrk="0" hangingPunct="1">
              <a:lnSpc>
                <a:spcPct val="90000"/>
              </a:lnSpc>
              <a:spcBef>
                <a:spcPts val="500"/>
              </a:spcBef>
              <a:spcAft>
                <a:spcPts val="0"/>
              </a:spcAft>
              <a:buClrTx/>
              <a:buSzTx/>
              <a:buFontTx/>
              <a:buBlip>
                <a:blip r:embed="rId7"/>
              </a:buBlip>
              <a:tabLst/>
              <a:defRPr sz="2600">
                <a:solidFill>
                  <a:srgbClr val="004070"/>
                </a:solidFill>
              </a:defRPr>
            </a:lvl4pPr>
            <a:lvl5pPr marL="2343150" indent="-285750">
              <a:buFontTx/>
              <a:buBlip>
                <a:blip r:embed="rId4"/>
              </a:buBlip>
              <a:defRPr/>
            </a:lvl5pPr>
          </a:lstStyle>
          <a:p>
            <a:pPr marL="409575" indent="-409575">
              <a:buBlip>
                <a:blip r:embed="rId4"/>
              </a:buBlip>
            </a:pPr>
            <a:r>
              <a:rPr lang="fr-FR" sz="3600" dirty="0">
                <a:solidFill>
                  <a:srgbClr val="004070"/>
                </a:solidFill>
                <a:latin typeface="Arial" charset="0"/>
                <a:ea typeface="Arial" charset="0"/>
                <a:cs typeface="Arial" charset="0"/>
              </a:rPr>
              <a:t>Niveau 1</a:t>
            </a:r>
          </a:p>
          <a:p>
            <a:pPr marL="858838" indent="-457200">
              <a:buBlip>
                <a:blip r:embed="rId5"/>
              </a:buBlip>
            </a:pPr>
            <a:r>
              <a:rPr lang="fr-FR" sz="3000" dirty="0">
                <a:solidFill>
                  <a:srgbClr val="004070"/>
                </a:solidFill>
                <a:latin typeface="Arial" charset="0"/>
                <a:ea typeface="Arial" charset="0"/>
                <a:cs typeface="Arial" charset="0"/>
              </a:rPr>
              <a:t>Niveau 2</a:t>
            </a:r>
          </a:p>
          <a:p>
            <a:pPr marL="1290638" indent="-444500">
              <a:buBlip>
                <a:blip r:embed="rId6"/>
              </a:buBlip>
            </a:pPr>
            <a:r>
              <a:rPr lang="fr-FR" sz="2800" dirty="0">
                <a:solidFill>
                  <a:srgbClr val="004070"/>
                </a:solidFill>
                <a:latin typeface="Arial" charset="0"/>
                <a:ea typeface="Arial" charset="0"/>
                <a:cs typeface="Arial" charset="0"/>
              </a:rPr>
              <a:t>Niveau 3</a:t>
            </a:r>
          </a:p>
          <a:p>
            <a:pPr marL="1735138" indent="-444500">
              <a:buBlip>
                <a:blip r:embed="rId7"/>
              </a:buBlip>
            </a:pPr>
            <a:r>
              <a:rPr lang="fr-FR" sz="2600" dirty="0">
                <a:solidFill>
                  <a:srgbClr val="004070"/>
                </a:solidFill>
                <a:latin typeface="Arial" charset="0"/>
                <a:ea typeface="Arial" charset="0"/>
                <a:cs typeface="Arial" charset="0"/>
              </a:rPr>
              <a:t>Niveau 4</a:t>
            </a:r>
          </a:p>
        </p:txBody>
      </p:sp>
      <p:sp>
        <p:nvSpPr>
          <p:cNvPr id="17" name="Espace réservé du contenu 3"/>
          <p:cNvSpPr>
            <a:spLocks noGrp="1"/>
          </p:cNvSpPr>
          <p:nvPr>
            <p:ph sz="quarter" idx="12" hasCustomPrompt="1"/>
          </p:nvPr>
        </p:nvSpPr>
        <p:spPr>
          <a:xfrm>
            <a:off x="505691" y="380111"/>
            <a:ext cx="1676400" cy="970608"/>
          </a:xfrm>
          <a:prstGeom prst="rect">
            <a:avLst/>
          </a:prstGeom>
        </p:spPr>
        <p:txBody>
          <a:bodyPr>
            <a:normAutofit/>
          </a:bodyPr>
          <a:lstStyle>
            <a:lvl1pPr marL="0" indent="0">
              <a:buFont typeface="Arial" panose="020B0604020202020204" pitchFamily="34" charset="0"/>
              <a:buNone/>
              <a:defRPr sz="4400" b="0" i="0">
                <a:solidFill>
                  <a:srgbClr val="143466"/>
                </a:solidFill>
                <a:latin typeface="Arial" charset="0"/>
                <a:ea typeface="Arial" charset="0"/>
                <a:cs typeface="Arial" charset="0"/>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Titre</a:t>
            </a:r>
          </a:p>
        </p:txBody>
      </p:sp>
      <p:sp>
        <p:nvSpPr>
          <p:cNvPr id="10" name="ZoneTexte 9">
            <a:extLst>
              <a:ext uri="{FF2B5EF4-FFF2-40B4-BE49-F238E27FC236}">
                <a16:creationId xmlns:a16="http://schemas.microsoft.com/office/drawing/2014/main" id="{50D73623-8B46-D244-9F17-5E91E98B7208}"/>
              </a:ext>
            </a:extLst>
          </p:cNvPr>
          <p:cNvSpPr txBox="1"/>
          <p:nvPr userDrawn="1"/>
        </p:nvSpPr>
        <p:spPr>
          <a:xfrm>
            <a:off x="11106261" y="6325122"/>
            <a:ext cx="580292" cy="276999"/>
          </a:xfrm>
          <a:prstGeom prst="rect">
            <a:avLst/>
          </a:prstGeom>
          <a:noFill/>
        </p:spPr>
        <p:txBody>
          <a:bodyPr wrap="square" rtlCol="0">
            <a:spAutoFit/>
          </a:bodyPr>
          <a:lstStyle/>
          <a:p>
            <a:pPr algn="r"/>
            <a:fld id="{A16AE413-02C2-48E9-9D79-A7490186FE0C}" type="slidenum">
              <a:rPr lang="fr-FR" sz="1200" b="0" i="0" smtClean="0">
                <a:solidFill>
                  <a:srgbClr val="004070"/>
                </a:solidFill>
                <a:latin typeface="Arial" charset="0"/>
              </a:rPr>
              <a:t>‹nr.›</a:t>
            </a:fld>
            <a:endParaRPr lang="fr-FR" b="0" i="0" dirty="0">
              <a:solidFill>
                <a:srgbClr val="004070"/>
              </a:solidFill>
              <a:latin typeface="Arial" charset="0"/>
            </a:endParaRPr>
          </a:p>
        </p:txBody>
      </p:sp>
      <p:pic>
        <p:nvPicPr>
          <p:cNvPr id="13" name="Image 12">
            <a:extLst>
              <a:ext uri="{FF2B5EF4-FFF2-40B4-BE49-F238E27FC236}">
                <a16:creationId xmlns:a16="http://schemas.microsoft.com/office/drawing/2014/main" id="{7A6B4602-DF6D-4341-870E-BAC525D8BA7D}"/>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0" y="278511"/>
            <a:ext cx="434109" cy="951641"/>
          </a:xfrm>
          <a:prstGeom prst="rect">
            <a:avLst/>
          </a:prstGeom>
        </p:spPr>
      </p:pic>
    </p:spTree>
    <p:extLst>
      <p:ext uri="{BB962C8B-B14F-4D97-AF65-F5344CB8AC3E}">
        <p14:creationId xmlns:p14="http://schemas.microsoft.com/office/powerpoint/2010/main" val="19355071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tête de section">
    <p:spTree>
      <p:nvGrpSpPr>
        <p:cNvPr id="1" name=""/>
        <p:cNvGrpSpPr/>
        <p:nvPr/>
      </p:nvGrpSpPr>
      <p:grpSpPr>
        <a:xfrm>
          <a:off x="0" y="0"/>
          <a:ext cx="0" cy="0"/>
          <a:chOff x="0" y="0"/>
          <a:chExt cx="0" cy="0"/>
        </a:xfrm>
      </p:grpSpPr>
      <p:pic>
        <p:nvPicPr>
          <p:cNvPr id="13" name="Imag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341520"/>
            <a:ext cx="1581149" cy="3466150"/>
          </a:xfrm>
          <a:prstGeom prst="rect">
            <a:avLst/>
          </a:prstGeom>
        </p:spPr>
      </p:pic>
      <p:sp>
        <p:nvSpPr>
          <p:cNvPr id="18" name="Espace réservé du texte 19"/>
          <p:cNvSpPr>
            <a:spLocks noGrp="1"/>
          </p:cNvSpPr>
          <p:nvPr>
            <p:ph type="body" sz="quarter" idx="10" hasCustomPrompt="1"/>
          </p:nvPr>
        </p:nvSpPr>
        <p:spPr>
          <a:xfrm>
            <a:off x="1904613" y="1341520"/>
            <a:ext cx="9390063" cy="4958250"/>
          </a:xfrm>
          <a:prstGeom prst="rect">
            <a:avLst/>
          </a:prstGeom>
        </p:spPr>
        <p:txBody>
          <a:bodyPr/>
          <a:lstStyle>
            <a:lvl1pPr marL="228600" indent="-228600">
              <a:buFontTx/>
              <a:buBlip>
                <a:blip r:embed="rId3"/>
              </a:buBlip>
              <a:defRPr sz="2200">
                <a:solidFill>
                  <a:srgbClr val="004070"/>
                </a:solidFill>
                <a:latin typeface="Arial" charset="0"/>
                <a:ea typeface="Arial" charset="0"/>
                <a:cs typeface="Arial" charset="0"/>
              </a:defRPr>
            </a:lvl1pPr>
            <a:lvl9pPr marL="3657600" indent="0">
              <a:buNone/>
              <a:defRPr/>
            </a:lvl9pPr>
          </a:lstStyle>
          <a:p>
            <a:pPr lvl="0"/>
            <a:r>
              <a:rPr lang="fr-FR" dirty="0"/>
              <a:t>Texte</a:t>
            </a:r>
          </a:p>
        </p:txBody>
      </p:sp>
    </p:spTree>
    <p:extLst>
      <p:ext uri="{BB962C8B-B14F-4D97-AF65-F5344CB8AC3E}">
        <p14:creationId xmlns:p14="http://schemas.microsoft.com/office/powerpoint/2010/main" val="21332470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exte (femme - roug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D4818D19-1391-064A-A4A3-71AC2E68827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61316" y="2371522"/>
            <a:ext cx="8069367" cy="2114955"/>
          </a:xfrm>
          <a:prstGeom prst="rect">
            <a:avLst/>
          </a:prstGeom>
        </p:spPr>
      </p:pic>
    </p:spTree>
    <p:extLst>
      <p:ext uri="{BB962C8B-B14F-4D97-AF65-F5344CB8AC3E}">
        <p14:creationId xmlns:p14="http://schemas.microsoft.com/office/powerpoint/2010/main" val="134060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exte (femme - bleu clair)">
    <p:spTree>
      <p:nvGrpSpPr>
        <p:cNvPr id="1" name=""/>
        <p:cNvGrpSpPr/>
        <p:nvPr/>
      </p:nvGrpSpPr>
      <p:grpSpPr>
        <a:xfrm>
          <a:off x="0" y="0"/>
          <a:ext cx="0" cy="0"/>
          <a:chOff x="0" y="0"/>
          <a:chExt cx="0" cy="0"/>
        </a:xfrm>
      </p:grpSpPr>
      <p:pic>
        <p:nvPicPr>
          <p:cNvPr id="6" name="Imag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491283"/>
            <a:ext cx="428962" cy="725935"/>
          </a:xfrm>
          <a:prstGeom prst="rect">
            <a:avLst/>
          </a:prstGeom>
        </p:spPr>
      </p:pic>
      <p:sp>
        <p:nvSpPr>
          <p:cNvPr id="8" name="Title Placeholder 1"/>
          <p:cNvSpPr>
            <a:spLocks noGrp="1"/>
          </p:cNvSpPr>
          <p:nvPr>
            <p:ph type="title"/>
          </p:nvPr>
        </p:nvSpPr>
        <p:spPr>
          <a:xfrm>
            <a:off x="548244" y="491283"/>
            <a:ext cx="10515600" cy="672766"/>
          </a:xfrm>
          <a:prstGeom prst="rect">
            <a:avLst/>
          </a:prstGeom>
        </p:spPr>
        <p:txBody>
          <a:bodyPr vert="horz" lIns="91440" tIns="45720" rIns="91440" bIns="45720" rtlCol="0" anchor="ctr">
            <a:noAutofit/>
          </a:bodyPr>
          <a:lstStyle>
            <a:lvl1pPr>
              <a:defRPr sz="5400" b="0" i="0">
                <a:latin typeface="Arial" charset="0"/>
                <a:ea typeface="Arial" charset="0"/>
                <a:cs typeface="Arial" charset="0"/>
              </a:defRPr>
            </a:lvl1pPr>
          </a:lstStyle>
          <a:p>
            <a:r>
              <a:rPr lang="fr-FR" dirty="0"/>
              <a:t>MODIFIEZ LE STYLE DU TITRE</a:t>
            </a:r>
            <a:endParaRPr lang="en-US" dirty="0"/>
          </a:p>
        </p:txBody>
      </p:sp>
      <p:sp>
        <p:nvSpPr>
          <p:cNvPr id="9" name="Espace réservé du texte 19"/>
          <p:cNvSpPr>
            <a:spLocks noGrp="1"/>
          </p:cNvSpPr>
          <p:nvPr>
            <p:ph type="body" sz="quarter" idx="10"/>
          </p:nvPr>
        </p:nvSpPr>
        <p:spPr>
          <a:xfrm>
            <a:off x="644525" y="1741488"/>
            <a:ext cx="9390063" cy="4958250"/>
          </a:xfrm>
        </p:spPr>
        <p:txBody>
          <a:bodyPr/>
          <a:lstStyle>
            <a:lvl1pPr>
              <a:defRPr>
                <a:latin typeface="Arial" charset="0"/>
                <a:ea typeface="Arial" charset="0"/>
                <a:cs typeface="Arial" charset="0"/>
              </a:defRPr>
            </a:lvl1pPr>
            <a:lvl9pPr marL="3657600" indent="0">
              <a:buNone/>
              <a:defRPr/>
            </a:lvl9pPr>
          </a:lstStyle>
          <a:p>
            <a:pPr lvl="0"/>
            <a:r>
              <a:rPr lang="fr-FR" dirty="0"/>
              <a:t>Modifiez les styles du texte du masque</a:t>
            </a:r>
          </a:p>
        </p:txBody>
      </p:sp>
      <p:sp>
        <p:nvSpPr>
          <p:cNvPr id="10" name="Espace réservé du contenu 27"/>
          <p:cNvSpPr>
            <a:spLocks noGrp="1"/>
          </p:cNvSpPr>
          <p:nvPr>
            <p:ph sz="quarter" idx="11" hasCustomPrompt="1"/>
          </p:nvPr>
        </p:nvSpPr>
        <p:spPr>
          <a:xfrm>
            <a:off x="547688" y="1163638"/>
            <a:ext cx="10515600" cy="336550"/>
          </a:xfrm>
        </p:spPr>
        <p:txBody>
          <a:bodyPr anchor="ctr">
            <a:normAutofit/>
          </a:bodyPr>
          <a:lstStyle>
            <a:lvl1pPr marL="0" indent="0">
              <a:buFont typeface="Arial" panose="020B0604020202020204" pitchFamily="34" charset="0"/>
              <a:buNone/>
              <a:defRPr sz="1600">
                <a:latin typeface="Arial" charset="0"/>
                <a:ea typeface="Arial" charset="0"/>
                <a:cs typeface="Arial" charset="0"/>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Sous titre</a:t>
            </a:r>
          </a:p>
        </p:txBody>
      </p:sp>
      <p:sp>
        <p:nvSpPr>
          <p:cNvPr id="12" name="ZoneTexte 11">
            <a:extLst>
              <a:ext uri="{FF2B5EF4-FFF2-40B4-BE49-F238E27FC236}">
                <a16:creationId xmlns:a16="http://schemas.microsoft.com/office/drawing/2014/main" id="{AB2F2EFC-4B74-344B-9E99-2C992E20211C}"/>
              </a:ext>
            </a:extLst>
          </p:cNvPr>
          <p:cNvSpPr txBox="1"/>
          <p:nvPr userDrawn="1"/>
        </p:nvSpPr>
        <p:spPr>
          <a:xfrm>
            <a:off x="9840882" y="6325122"/>
            <a:ext cx="580292" cy="276999"/>
          </a:xfrm>
          <a:prstGeom prst="rect">
            <a:avLst/>
          </a:prstGeom>
          <a:noFill/>
        </p:spPr>
        <p:txBody>
          <a:bodyPr wrap="square" rtlCol="0">
            <a:spAutoFit/>
          </a:bodyPr>
          <a:lstStyle/>
          <a:p>
            <a:pPr algn="r"/>
            <a:fld id="{A16AE413-02C2-48E9-9D79-A7490186FE0C}" type="slidenum">
              <a:rPr lang="fr-FR" sz="1200" b="0" i="0" smtClean="0">
                <a:solidFill>
                  <a:srgbClr val="004070"/>
                </a:solidFill>
                <a:latin typeface="Arial" charset="0"/>
              </a:rPr>
              <a:t>‹nr.›</a:t>
            </a:fld>
            <a:endParaRPr lang="fr-FR" b="0" i="0" dirty="0">
              <a:solidFill>
                <a:srgbClr val="004070"/>
              </a:solidFill>
              <a:latin typeface="Arial" charset="0"/>
            </a:endParaRPr>
          </a:p>
        </p:txBody>
      </p:sp>
      <p:pic>
        <p:nvPicPr>
          <p:cNvPr id="13" name="Image 12">
            <a:extLst>
              <a:ext uri="{FF2B5EF4-FFF2-40B4-BE49-F238E27FC236}">
                <a16:creationId xmlns:a16="http://schemas.microsoft.com/office/drawing/2014/main" id="{19674074-D252-8D4F-AA50-10ED6C14AD1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06516" y="6286307"/>
            <a:ext cx="1287989" cy="337577"/>
          </a:xfrm>
          <a:prstGeom prst="rect">
            <a:avLst/>
          </a:prstGeom>
        </p:spPr>
      </p:pic>
    </p:spTree>
    <p:extLst>
      <p:ext uri="{BB962C8B-B14F-4D97-AF65-F5344CB8AC3E}">
        <p14:creationId xmlns:p14="http://schemas.microsoft.com/office/powerpoint/2010/main" val="3581856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e (femme - orange)">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491282"/>
            <a:ext cx="428962" cy="725937"/>
          </a:xfrm>
          <a:prstGeom prst="rect">
            <a:avLst/>
          </a:prstGeom>
        </p:spPr>
      </p:pic>
      <p:sp>
        <p:nvSpPr>
          <p:cNvPr id="13" name="Title Placeholder 1"/>
          <p:cNvSpPr>
            <a:spLocks noGrp="1"/>
          </p:cNvSpPr>
          <p:nvPr>
            <p:ph type="title"/>
          </p:nvPr>
        </p:nvSpPr>
        <p:spPr>
          <a:xfrm>
            <a:off x="548244" y="491282"/>
            <a:ext cx="10515600" cy="672767"/>
          </a:xfrm>
          <a:prstGeom prst="rect">
            <a:avLst/>
          </a:prstGeom>
        </p:spPr>
        <p:txBody>
          <a:bodyPr vert="horz" lIns="91440" tIns="45720" rIns="91440" bIns="45720" rtlCol="0" anchor="ctr">
            <a:noAutofit/>
          </a:bodyPr>
          <a:lstStyle>
            <a:lvl1pPr>
              <a:defRPr sz="5400" b="0" i="0">
                <a:latin typeface="Arial" charset="0"/>
                <a:ea typeface="Arial" charset="0"/>
                <a:cs typeface="Arial" charset="0"/>
              </a:defRPr>
            </a:lvl1pPr>
          </a:lstStyle>
          <a:p>
            <a:r>
              <a:rPr lang="fr-FR" dirty="0"/>
              <a:t>MODIFIEZ LE STYLE DU TITRE</a:t>
            </a:r>
            <a:endParaRPr lang="en-US" dirty="0"/>
          </a:p>
        </p:txBody>
      </p:sp>
      <p:sp>
        <p:nvSpPr>
          <p:cNvPr id="20" name="Espace réservé du texte 19"/>
          <p:cNvSpPr>
            <a:spLocks noGrp="1"/>
          </p:cNvSpPr>
          <p:nvPr>
            <p:ph type="body" sz="quarter" idx="10"/>
          </p:nvPr>
        </p:nvSpPr>
        <p:spPr>
          <a:xfrm>
            <a:off x="542929" y="1741488"/>
            <a:ext cx="10529595" cy="4958250"/>
          </a:xfrm>
        </p:spPr>
        <p:txBody>
          <a:bodyPr/>
          <a:lstStyle>
            <a:lvl1pPr>
              <a:defRPr/>
            </a:lvl1pPr>
            <a:lvl9pPr marL="3657600" indent="0">
              <a:buNone/>
              <a:defRPr/>
            </a:lvl9pPr>
          </a:lstStyle>
          <a:p>
            <a:pPr lvl="0"/>
            <a:r>
              <a:rPr lang="fr-FR" dirty="0"/>
              <a:t>Modifiez les styles du texte du masque</a:t>
            </a:r>
          </a:p>
        </p:txBody>
      </p:sp>
      <p:sp>
        <p:nvSpPr>
          <p:cNvPr id="28" name="Espace réservé du contenu 27"/>
          <p:cNvSpPr>
            <a:spLocks noGrp="1"/>
          </p:cNvSpPr>
          <p:nvPr>
            <p:ph sz="quarter" idx="11" hasCustomPrompt="1"/>
          </p:nvPr>
        </p:nvSpPr>
        <p:spPr>
          <a:xfrm>
            <a:off x="547688" y="1163638"/>
            <a:ext cx="10515600" cy="336550"/>
          </a:xfrm>
        </p:spPr>
        <p:txBody>
          <a:bodyPr anchor="ctr">
            <a:normAutofit/>
          </a:bodyPr>
          <a:lstStyle>
            <a:lvl1pPr marL="0" indent="0">
              <a:buFont typeface="Arial" panose="020B0604020202020204" pitchFamily="34" charse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fr-FR" dirty="0"/>
              <a:t>Sous titre</a:t>
            </a:r>
          </a:p>
        </p:txBody>
      </p:sp>
      <p:pic>
        <p:nvPicPr>
          <p:cNvPr id="11" name="Image 10">
            <a:extLst>
              <a:ext uri="{FF2B5EF4-FFF2-40B4-BE49-F238E27FC236}">
                <a16:creationId xmlns:a16="http://schemas.microsoft.com/office/drawing/2014/main" id="{29DA45F1-307E-DC4A-850E-65DAF71EC0FF}"/>
              </a:ext>
            </a:extLst>
          </p:cNvPr>
          <p:cNvPicPr>
            <a:picLocks noChangeAspect="1"/>
          </p:cNvPicPr>
          <p:nvPr userDrawn="1"/>
        </p:nvPicPr>
        <p:blipFill>
          <a:blip r:embed="rId3" r:link="rId4" cstate="print">
            <a:extLst>
              <a:ext uri="{28A0092B-C50C-407E-A947-70E740481C1C}">
                <a14:useLocalDpi xmlns:a14="http://schemas.microsoft.com/office/drawing/2010/main" val="0"/>
              </a:ext>
            </a:extLst>
          </a:blip>
          <a:srcRect/>
          <a:stretch>
            <a:fillRect/>
          </a:stretch>
        </p:blipFill>
        <p:spPr>
          <a:xfrm>
            <a:off x="14942" y="5801014"/>
            <a:ext cx="12177057" cy="1056986"/>
          </a:xfrm>
          <a:prstGeom prst="rect">
            <a:avLst/>
          </a:prstGeom>
        </p:spPr>
      </p:pic>
      <p:sp>
        <p:nvSpPr>
          <p:cNvPr id="12" name="ZoneTexte 11">
            <a:extLst>
              <a:ext uri="{FF2B5EF4-FFF2-40B4-BE49-F238E27FC236}">
                <a16:creationId xmlns:a16="http://schemas.microsoft.com/office/drawing/2014/main" id="{618B13B1-4042-BE48-B043-E064F4A78506}"/>
              </a:ext>
            </a:extLst>
          </p:cNvPr>
          <p:cNvSpPr txBox="1"/>
          <p:nvPr userDrawn="1"/>
        </p:nvSpPr>
        <p:spPr>
          <a:xfrm>
            <a:off x="11097025" y="6325122"/>
            <a:ext cx="580292" cy="276999"/>
          </a:xfrm>
          <a:prstGeom prst="rect">
            <a:avLst/>
          </a:prstGeom>
          <a:noFill/>
        </p:spPr>
        <p:txBody>
          <a:bodyPr wrap="square" rtlCol="0">
            <a:spAutoFit/>
          </a:bodyPr>
          <a:lstStyle/>
          <a:p>
            <a:pPr algn="r"/>
            <a:fld id="{A16AE413-02C2-48E9-9D79-A7490186FE0C}" type="slidenum">
              <a:rPr lang="fr-FR" sz="1200" b="0" i="0" smtClean="0">
                <a:solidFill>
                  <a:srgbClr val="004070"/>
                </a:solidFill>
                <a:latin typeface="Arial" charset="0"/>
              </a:rPr>
              <a:t>‹nr.›</a:t>
            </a:fld>
            <a:endParaRPr lang="fr-FR" b="0" i="0" dirty="0">
              <a:solidFill>
                <a:srgbClr val="004070"/>
              </a:solidFill>
              <a:latin typeface="Arial"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e coin arrondis (orange)">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e (femme - bleu clair)">
    <p:spTree>
      <p:nvGrpSpPr>
        <p:cNvPr id="1" name=""/>
        <p:cNvGrpSpPr/>
        <p:nvPr/>
      </p:nvGrpSpPr>
      <p:grpSpPr>
        <a:xfrm>
          <a:off x="0" y="0"/>
          <a:ext cx="0" cy="0"/>
          <a:chOff x="0" y="0"/>
          <a:chExt cx="0" cy="0"/>
        </a:xfrm>
      </p:grpSpPr>
      <p:pic>
        <p:nvPicPr>
          <p:cNvPr id="6" name="Imag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491283"/>
            <a:ext cx="428962" cy="725935"/>
          </a:xfrm>
          <a:prstGeom prst="rect">
            <a:avLst/>
          </a:prstGeom>
        </p:spPr>
      </p:pic>
      <p:sp>
        <p:nvSpPr>
          <p:cNvPr id="8" name="Title Placeholder 1"/>
          <p:cNvSpPr>
            <a:spLocks noGrp="1"/>
          </p:cNvSpPr>
          <p:nvPr>
            <p:ph type="title"/>
          </p:nvPr>
        </p:nvSpPr>
        <p:spPr>
          <a:xfrm>
            <a:off x="548244" y="491283"/>
            <a:ext cx="10515600" cy="672766"/>
          </a:xfrm>
          <a:prstGeom prst="rect">
            <a:avLst/>
          </a:prstGeom>
        </p:spPr>
        <p:txBody>
          <a:bodyPr vert="horz" lIns="91440" tIns="45720" rIns="91440" bIns="45720" rtlCol="0" anchor="ctr">
            <a:noAutofit/>
          </a:bodyPr>
          <a:lstStyle>
            <a:lvl1pPr>
              <a:defRPr sz="5400" b="0" i="0">
                <a:latin typeface="Arial" charset="0"/>
                <a:ea typeface="Arial" charset="0"/>
                <a:cs typeface="Arial" charset="0"/>
              </a:defRPr>
            </a:lvl1pPr>
          </a:lstStyle>
          <a:p>
            <a:r>
              <a:rPr lang="fr-FR" dirty="0"/>
              <a:t>MODIFIEZ LE STYLE DU TITRE</a:t>
            </a:r>
            <a:endParaRPr lang="en-US" dirty="0"/>
          </a:p>
        </p:txBody>
      </p:sp>
      <p:sp>
        <p:nvSpPr>
          <p:cNvPr id="9" name="Espace réservé du texte 19"/>
          <p:cNvSpPr>
            <a:spLocks noGrp="1"/>
          </p:cNvSpPr>
          <p:nvPr>
            <p:ph type="body" sz="quarter" idx="10"/>
          </p:nvPr>
        </p:nvSpPr>
        <p:spPr>
          <a:xfrm>
            <a:off x="542923" y="1741488"/>
            <a:ext cx="10515600" cy="4958250"/>
          </a:xfrm>
        </p:spPr>
        <p:txBody>
          <a:bodyPr/>
          <a:lstStyle>
            <a:lvl1pPr>
              <a:defRPr>
                <a:latin typeface="Arial" charset="0"/>
                <a:ea typeface="Arial" charset="0"/>
                <a:cs typeface="Arial" charset="0"/>
              </a:defRPr>
            </a:lvl1pPr>
            <a:lvl9pPr marL="3657600" indent="0">
              <a:buNone/>
              <a:defRPr/>
            </a:lvl9pPr>
          </a:lstStyle>
          <a:p>
            <a:pPr lvl="0"/>
            <a:r>
              <a:rPr lang="fr-FR" dirty="0"/>
              <a:t>Modifiez les styles du texte du masque</a:t>
            </a:r>
          </a:p>
        </p:txBody>
      </p:sp>
      <p:sp>
        <p:nvSpPr>
          <p:cNvPr id="10" name="Espace réservé du contenu 27"/>
          <p:cNvSpPr>
            <a:spLocks noGrp="1"/>
          </p:cNvSpPr>
          <p:nvPr>
            <p:ph sz="quarter" idx="11" hasCustomPrompt="1"/>
          </p:nvPr>
        </p:nvSpPr>
        <p:spPr>
          <a:xfrm>
            <a:off x="547688" y="1163638"/>
            <a:ext cx="10515600" cy="336550"/>
          </a:xfrm>
        </p:spPr>
        <p:txBody>
          <a:bodyPr anchor="ctr">
            <a:normAutofit/>
          </a:bodyPr>
          <a:lstStyle>
            <a:lvl1pPr marL="0" indent="0">
              <a:buFont typeface="Arial" panose="020B0604020202020204" pitchFamily="34" charset="0"/>
              <a:buNone/>
              <a:defRPr sz="1600">
                <a:latin typeface="Arial" charset="0"/>
                <a:ea typeface="Arial" charset="0"/>
                <a:cs typeface="Arial" charset="0"/>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Sous titre</a:t>
            </a:r>
          </a:p>
        </p:txBody>
      </p:sp>
      <p:pic>
        <p:nvPicPr>
          <p:cNvPr id="11" name="Image 10">
            <a:extLst>
              <a:ext uri="{FF2B5EF4-FFF2-40B4-BE49-F238E27FC236}">
                <a16:creationId xmlns:a16="http://schemas.microsoft.com/office/drawing/2014/main" id="{2B6EEDEF-985C-794D-8DC6-6A7608A21382}"/>
              </a:ext>
            </a:extLst>
          </p:cNvPr>
          <p:cNvPicPr>
            <a:picLocks noChangeAspect="1"/>
          </p:cNvPicPr>
          <p:nvPr userDrawn="1"/>
        </p:nvPicPr>
        <p:blipFill>
          <a:blip r:embed="rId3" r:link="rId4" cstate="print">
            <a:extLst>
              <a:ext uri="{28A0092B-C50C-407E-A947-70E740481C1C}">
                <a14:useLocalDpi xmlns:a14="http://schemas.microsoft.com/office/drawing/2010/main" val="0"/>
              </a:ext>
            </a:extLst>
          </a:blip>
          <a:srcRect/>
          <a:stretch>
            <a:fillRect/>
          </a:stretch>
        </p:blipFill>
        <p:spPr>
          <a:xfrm>
            <a:off x="14942" y="5801014"/>
            <a:ext cx="12177057" cy="1056986"/>
          </a:xfrm>
          <a:prstGeom prst="rect">
            <a:avLst/>
          </a:prstGeom>
        </p:spPr>
      </p:pic>
      <p:sp>
        <p:nvSpPr>
          <p:cNvPr id="14" name="ZoneTexte 13">
            <a:extLst>
              <a:ext uri="{FF2B5EF4-FFF2-40B4-BE49-F238E27FC236}">
                <a16:creationId xmlns:a16="http://schemas.microsoft.com/office/drawing/2014/main" id="{F2E80B93-4609-4742-8A35-61AEA3C41443}"/>
              </a:ext>
            </a:extLst>
          </p:cNvPr>
          <p:cNvSpPr txBox="1"/>
          <p:nvPr userDrawn="1"/>
        </p:nvSpPr>
        <p:spPr>
          <a:xfrm>
            <a:off x="11097025" y="6325122"/>
            <a:ext cx="580292" cy="276999"/>
          </a:xfrm>
          <a:prstGeom prst="rect">
            <a:avLst/>
          </a:prstGeom>
          <a:noFill/>
        </p:spPr>
        <p:txBody>
          <a:bodyPr wrap="square" rtlCol="0">
            <a:spAutoFit/>
          </a:bodyPr>
          <a:lstStyle/>
          <a:p>
            <a:pPr algn="r"/>
            <a:fld id="{A16AE413-02C2-48E9-9D79-A7490186FE0C}" type="slidenum">
              <a:rPr lang="fr-FR" sz="1200" b="0" i="0" smtClean="0">
                <a:solidFill>
                  <a:srgbClr val="004070"/>
                </a:solidFill>
                <a:latin typeface="Arial" charset="0"/>
              </a:rPr>
              <a:t>‹nr.›</a:t>
            </a:fld>
            <a:endParaRPr lang="fr-FR" b="0" i="0" dirty="0">
              <a:solidFill>
                <a:srgbClr val="004070"/>
              </a:solidFill>
              <a:latin typeface="Arial"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e coin arrondis (bleu clair)">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20F9074-D1A8-CE42-AE1F-AFEBD170E247}"/>
              </a:ext>
            </a:extLst>
          </p:cNvPr>
          <p:cNvPicPr>
            <a:picLocks noChangeAspect="1"/>
          </p:cNvPicPr>
          <p:nvPr userDrawn="1"/>
        </p:nvPicPr>
        <p:blipFill>
          <a:blip r:embed="rId2" r:link="rId3" cstate="print">
            <a:extLst>
              <a:ext uri="{28A0092B-C50C-407E-A947-70E740481C1C}">
                <a14:useLocalDpi xmlns:a14="http://schemas.microsoft.com/office/drawing/2010/main" val="0"/>
              </a:ext>
            </a:extLst>
          </a:blip>
          <a:srcRect/>
          <a:stretch>
            <a:fillRect/>
          </a:stretch>
        </p:blipFill>
        <p:spPr>
          <a:xfrm>
            <a:off x="14942" y="5801014"/>
            <a:ext cx="12177057" cy="1056986"/>
          </a:xfrm>
          <a:prstGeom prst="rect">
            <a:avLst/>
          </a:prstGeom>
        </p:spPr>
      </p:pic>
      <p:sp>
        <p:nvSpPr>
          <p:cNvPr id="12" name="Espace réservé du contenu 11"/>
          <p:cNvSpPr>
            <a:spLocks noGrp="1"/>
          </p:cNvSpPr>
          <p:nvPr>
            <p:ph sz="quarter" idx="11" hasCustomPrompt="1"/>
          </p:nvPr>
        </p:nvSpPr>
        <p:spPr>
          <a:xfrm>
            <a:off x="505691" y="1424606"/>
            <a:ext cx="6974987" cy="4156563"/>
          </a:xfrm>
          <a:prstGeom prst="rect">
            <a:avLst/>
          </a:prstGeom>
        </p:spPr>
        <p:txBody>
          <a:bodyPr>
            <a:normAutofit/>
          </a:bodyPr>
          <a:lstStyle>
            <a:lvl1pPr marL="409575" indent="-409575">
              <a:buSzPct val="100000"/>
              <a:buFontTx/>
              <a:buBlip>
                <a:blip r:embed="rId4"/>
              </a:buBlip>
              <a:defRPr sz="3600">
                <a:solidFill>
                  <a:srgbClr val="004070"/>
                </a:solidFill>
                <a:latin typeface="HelveticaNeueLT Std" panose="020B0604020202020204" pitchFamily="34" charset="0"/>
              </a:defRPr>
            </a:lvl1pPr>
            <a:lvl2pPr marL="742950" indent="-285750">
              <a:buFontTx/>
              <a:buBlip>
                <a:blip r:embed="rId5"/>
              </a:buBlip>
              <a:defRPr sz="3000">
                <a:solidFill>
                  <a:srgbClr val="004070"/>
                </a:solidFill>
              </a:defRPr>
            </a:lvl2pPr>
            <a:lvl3pPr marL="1143000" indent="-228600">
              <a:buFontTx/>
              <a:buBlip>
                <a:blip r:embed="rId6"/>
              </a:buBlip>
              <a:defRPr sz="2800">
                <a:solidFill>
                  <a:srgbClr val="004070"/>
                </a:solidFill>
              </a:defRPr>
            </a:lvl3pPr>
            <a:lvl4pPr marL="1543050" marR="0" indent="-457200" algn="l" defTabSz="914400" rtl="0" eaLnBrk="1" fontAlgn="auto" latinLnBrk="0" hangingPunct="1">
              <a:lnSpc>
                <a:spcPct val="90000"/>
              </a:lnSpc>
              <a:spcBef>
                <a:spcPts val="500"/>
              </a:spcBef>
              <a:spcAft>
                <a:spcPts val="0"/>
              </a:spcAft>
              <a:buClrTx/>
              <a:buSzTx/>
              <a:buFontTx/>
              <a:buBlip>
                <a:blip r:embed="rId7"/>
              </a:buBlip>
              <a:tabLst/>
              <a:defRPr sz="2600">
                <a:solidFill>
                  <a:srgbClr val="004070"/>
                </a:solidFill>
              </a:defRPr>
            </a:lvl4pPr>
            <a:lvl5pPr marL="2343150" indent="-285750">
              <a:buFontTx/>
              <a:buBlip>
                <a:blip r:embed="rId4"/>
              </a:buBlip>
              <a:defRPr/>
            </a:lvl5pPr>
          </a:lstStyle>
          <a:p>
            <a:pPr marL="409575" indent="-409575">
              <a:buBlip>
                <a:blip r:embed="rId4"/>
              </a:buBlip>
            </a:pPr>
            <a:r>
              <a:rPr lang="fr-FR" sz="3600" dirty="0">
                <a:solidFill>
                  <a:srgbClr val="004070"/>
                </a:solidFill>
                <a:latin typeface="Arial" charset="0"/>
                <a:ea typeface="Arial" charset="0"/>
                <a:cs typeface="Arial" charset="0"/>
              </a:rPr>
              <a:t>Niveau 1</a:t>
            </a:r>
          </a:p>
          <a:p>
            <a:pPr marL="858838" indent="-457200">
              <a:buBlip>
                <a:blip r:embed="rId5"/>
              </a:buBlip>
            </a:pPr>
            <a:r>
              <a:rPr lang="fr-FR" sz="3000" dirty="0">
                <a:solidFill>
                  <a:srgbClr val="004070"/>
                </a:solidFill>
                <a:latin typeface="Arial" charset="0"/>
                <a:ea typeface="Arial" charset="0"/>
                <a:cs typeface="Arial" charset="0"/>
              </a:rPr>
              <a:t>Niveau 2</a:t>
            </a:r>
          </a:p>
          <a:p>
            <a:pPr marL="1290638" indent="-444500">
              <a:buBlip>
                <a:blip r:embed="rId6"/>
              </a:buBlip>
            </a:pPr>
            <a:r>
              <a:rPr lang="fr-FR" sz="2800" dirty="0">
                <a:solidFill>
                  <a:srgbClr val="004070"/>
                </a:solidFill>
                <a:latin typeface="Arial" charset="0"/>
                <a:ea typeface="Arial" charset="0"/>
                <a:cs typeface="Arial" charset="0"/>
              </a:rPr>
              <a:t>Niveau 3</a:t>
            </a:r>
          </a:p>
          <a:p>
            <a:pPr marL="1735138" indent="-444500">
              <a:buBlip>
                <a:blip r:embed="rId7"/>
              </a:buBlip>
            </a:pPr>
            <a:r>
              <a:rPr lang="fr-FR" sz="2600" dirty="0">
                <a:solidFill>
                  <a:srgbClr val="004070"/>
                </a:solidFill>
                <a:latin typeface="Arial" charset="0"/>
                <a:ea typeface="Arial" charset="0"/>
                <a:cs typeface="Arial" charset="0"/>
              </a:rPr>
              <a:t>Niveau 4</a:t>
            </a:r>
          </a:p>
        </p:txBody>
      </p:sp>
      <p:sp>
        <p:nvSpPr>
          <p:cNvPr id="17" name="Espace réservé du contenu 3"/>
          <p:cNvSpPr>
            <a:spLocks noGrp="1"/>
          </p:cNvSpPr>
          <p:nvPr>
            <p:ph sz="quarter" idx="12" hasCustomPrompt="1"/>
          </p:nvPr>
        </p:nvSpPr>
        <p:spPr>
          <a:xfrm>
            <a:off x="505691" y="380111"/>
            <a:ext cx="1676400" cy="970608"/>
          </a:xfrm>
          <a:prstGeom prst="rect">
            <a:avLst/>
          </a:prstGeom>
        </p:spPr>
        <p:txBody>
          <a:bodyPr>
            <a:normAutofit/>
          </a:bodyPr>
          <a:lstStyle>
            <a:lvl1pPr marL="0" indent="0">
              <a:buFont typeface="Arial" panose="020B0604020202020204" pitchFamily="34" charset="0"/>
              <a:buNone/>
              <a:defRPr sz="4400" b="0" i="0">
                <a:solidFill>
                  <a:srgbClr val="143466"/>
                </a:solidFill>
                <a:latin typeface="Arial" charset="0"/>
                <a:ea typeface="Arial" charset="0"/>
                <a:cs typeface="Arial" charset="0"/>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Titre</a:t>
            </a:r>
          </a:p>
        </p:txBody>
      </p:sp>
      <p:sp>
        <p:nvSpPr>
          <p:cNvPr id="10" name="ZoneTexte 9">
            <a:extLst>
              <a:ext uri="{FF2B5EF4-FFF2-40B4-BE49-F238E27FC236}">
                <a16:creationId xmlns:a16="http://schemas.microsoft.com/office/drawing/2014/main" id="{50D73623-8B46-D244-9F17-5E91E98B7208}"/>
              </a:ext>
            </a:extLst>
          </p:cNvPr>
          <p:cNvSpPr txBox="1"/>
          <p:nvPr userDrawn="1"/>
        </p:nvSpPr>
        <p:spPr>
          <a:xfrm>
            <a:off x="11106261" y="6325122"/>
            <a:ext cx="580292" cy="276999"/>
          </a:xfrm>
          <a:prstGeom prst="rect">
            <a:avLst/>
          </a:prstGeom>
          <a:noFill/>
        </p:spPr>
        <p:txBody>
          <a:bodyPr wrap="square" rtlCol="0">
            <a:spAutoFit/>
          </a:bodyPr>
          <a:lstStyle/>
          <a:p>
            <a:pPr algn="r"/>
            <a:fld id="{A16AE413-02C2-48E9-9D79-A7490186FE0C}" type="slidenum">
              <a:rPr lang="fr-FR" sz="1200" b="0" i="0" smtClean="0">
                <a:solidFill>
                  <a:srgbClr val="004070"/>
                </a:solidFill>
                <a:latin typeface="Arial" charset="0"/>
              </a:rPr>
              <a:t>‹nr.›</a:t>
            </a:fld>
            <a:endParaRPr lang="fr-FR" b="0" i="0" dirty="0">
              <a:solidFill>
                <a:srgbClr val="004070"/>
              </a:solidFill>
              <a:latin typeface="Arial" charset="0"/>
            </a:endParaRPr>
          </a:p>
        </p:txBody>
      </p:sp>
      <p:pic>
        <p:nvPicPr>
          <p:cNvPr id="13" name="Image 12">
            <a:extLst>
              <a:ext uri="{FF2B5EF4-FFF2-40B4-BE49-F238E27FC236}">
                <a16:creationId xmlns:a16="http://schemas.microsoft.com/office/drawing/2014/main" id="{7A6B4602-DF6D-4341-870E-BAC525D8BA7D}"/>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0" y="278511"/>
            <a:ext cx="434109" cy="951641"/>
          </a:xfrm>
          <a:prstGeom prst="rect">
            <a:avLst/>
          </a:prstGeom>
        </p:spPr>
      </p:pic>
    </p:spTree>
    <p:extLst>
      <p:ext uri="{BB962C8B-B14F-4D97-AF65-F5344CB8AC3E}">
        <p14:creationId xmlns:p14="http://schemas.microsoft.com/office/powerpoint/2010/main" val="1696567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e (femme - bleu foncé)">
    <p:spTree>
      <p:nvGrpSpPr>
        <p:cNvPr id="1" name=""/>
        <p:cNvGrpSpPr/>
        <p:nvPr/>
      </p:nvGrpSpPr>
      <p:grpSpPr>
        <a:xfrm>
          <a:off x="0" y="0"/>
          <a:ext cx="0" cy="0"/>
          <a:chOff x="0" y="0"/>
          <a:chExt cx="0" cy="0"/>
        </a:xfrm>
      </p:grpSpPr>
      <p:pic>
        <p:nvPicPr>
          <p:cNvPr id="6" name="Imag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491282"/>
            <a:ext cx="428963" cy="725937"/>
          </a:xfrm>
          <a:prstGeom prst="rect">
            <a:avLst/>
          </a:prstGeom>
        </p:spPr>
      </p:pic>
      <p:sp>
        <p:nvSpPr>
          <p:cNvPr id="8" name="Title Placeholder 1"/>
          <p:cNvSpPr>
            <a:spLocks noGrp="1"/>
          </p:cNvSpPr>
          <p:nvPr>
            <p:ph type="title"/>
          </p:nvPr>
        </p:nvSpPr>
        <p:spPr>
          <a:xfrm>
            <a:off x="548244" y="491282"/>
            <a:ext cx="10515600" cy="672767"/>
          </a:xfrm>
          <a:prstGeom prst="rect">
            <a:avLst/>
          </a:prstGeom>
        </p:spPr>
        <p:txBody>
          <a:bodyPr vert="horz" lIns="91440" tIns="45720" rIns="91440" bIns="45720" rtlCol="0" anchor="ctr">
            <a:noAutofit/>
          </a:bodyPr>
          <a:lstStyle>
            <a:lvl1pPr>
              <a:defRPr sz="5400">
                <a:latin typeface="Arial" charset="0"/>
                <a:ea typeface="Arial" charset="0"/>
                <a:cs typeface="Arial" charset="0"/>
              </a:defRPr>
            </a:lvl1pPr>
          </a:lstStyle>
          <a:p>
            <a:r>
              <a:rPr lang="fr-FR" dirty="0"/>
              <a:t>MODIFIEZ LE STYLE DU TITRE</a:t>
            </a:r>
            <a:endParaRPr lang="en-US" dirty="0"/>
          </a:p>
        </p:txBody>
      </p:sp>
      <p:sp>
        <p:nvSpPr>
          <p:cNvPr id="9" name="Espace réservé du texte 19"/>
          <p:cNvSpPr>
            <a:spLocks noGrp="1"/>
          </p:cNvSpPr>
          <p:nvPr>
            <p:ph type="body" sz="quarter" idx="10"/>
          </p:nvPr>
        </p:nvSpPr>
        <p:spPr>
          <a:xfrm>
            <a:off x="542929" y="1741488"/>
            <a:ext cx="10515600" cy="4958250"/>
          </a:xfrm>
        </p:spPr>
        <p:txBody>
          <a:bodyPr/>
          <a:lstStyle>
            <a:lvl1pPr>
              <a:defRPr>
                <a:latin typeface="Arial" charset="0"/>
                <a:ea typeface="Arial" charset="0"/>
                <a:cs typeface="Arial" charset="0"/>
              </a:defRPr>
            </a:lvl1pPr>
            <a:lvl9pPr marL="3657600" indent="0">
              <a:buNone/>
              <a:defRPr/>
            </a:lvl9pPr>
          </a:lstStyle>
          <a:p>
            <a:pPr lvl="0"/>
            <a:r>
              <a:rPr lang="fr-FR" dirty="0"/>
              <a:t>Modifiez les styles du texte du masque</a:t>
            </a:r>
          </a:p>
        </p:txBody>
      </p:sp>
      <p:sp>
        <p:nvSpPr>
          <p:cNvPr id="10" name="Espace réservé du contenu 27"/>
          <p:cNvSpPr>
            <a:spLocks noGrp="1"/>
          </p:cNvSpPr>
          <p:nvPr>
            <p:ph sz="quarter" idx="11" hasCustomPrompt="1"/>
          </p:nvPr>
        </p:nvSpPr>
        <p:spPr>
          <a:xfrm>
            <a:off x="547688" y="1163638"/>
            <a:ext cx="10515600" cy="336550"/>
          </a:xfrm>
        </p:spPr>
        <p:txBody>
          <a:bodyPr anchor="ctr">
            <a:normAutofit/>
          </a:bodyPr>
          <a:lstStyle>
            <a:lvl1pPr marL="0" indent="0">
              <a:buFont typeface="Arial" panose="020B0604020202020204" pitchFamily="34" charset="0"/>
              <a:buNone/>
              <a:defRPr sz="1600">
                <a:latin typeface="Arial" charset="0"/>
                <a:ea typeface="Arial" charset="0"/>
                <a:cs typeface="Arial" charset="0"/>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Sous titre</a:t>
            </a:r>
          </a:p>
        </p:txBody>
      </p:sp>
      <p:pic>
        <p:nvPicPr>
          <p:cNvPr id="11" name="Image 10">
            <a:extLst>
              <a:ext uri="{FF2B5EF4-FFF2-40B4-BE49-F238E27FC236}">
                <a16:creationId xmlns:a16="http://schemas.microsoft.com/office/drawing/2014/main" id="{8807A08C-6EE7-DC48-9B5E-4399839766D8}"/>
              </a:ext>
            </a:extLst>
          </p:cNvPr>
          <p:cNvPicPr>
            <a:picLocks noChangeAspect="1"/>
          </p:cNvPicPr>
          <p:nvPr userDrawn="1"/>
        </p:nvPicPr>
        <p:blipFill>
          <a:blip r:embed="rId3" r:link="rId4" cstate="print">
            <a:extLst>
              <a:ext uri="{28A0092B-C50C-407E-A947-70E740481C1C}">
                <a14:useLocalDpi xmlns:a14="http://schemas.microsoft.com/office/drawing/2010/main" val="0"/>
              </a:ext>
            </a:extLst>
          </a:blip>
          <a:srcRect/>
          <a:stretch>
            <a:fillRect/>
          </a:stretch>
        </p:blipFill>
        <p:spPr>
          <a:xfrm>
            <a:off x="14942" y="5801014"/>
            <a:ext cx="12177057" cy="1056986"/>
          </a:xfrm>
          <a:prstGeom prst="rect">
            <a:avLst/>
          </a:prstGeom>
        </p:spPr>
      </p:pic>
      <p:sp>
        <p:nvSpPr>
          <p:cNvPr id="14" name="ZoneTexte 13">
            <a:extLst>
              <a:ext uri="{FF2B5EF4-FFF2-40B4-BE49-F238E27FC236}">
                <a16:creationId xmlns:a16="http://schemas.microsoft.com/office/drawing/2014/main" id="{B15898AF-E233-8A4C-93A3-CFBA12FF334E}"/>
              </a:ext>
            </a:extLst>
          </p:cNvPr>
          <p:cNvSpPr txBox="1"/>
          <p:nvPr userDrawn="1"/>
        </p:nvSpPr>
        <p:spPr>
          <a:xfrm>
            <a:off x="11097025" y="6325122"/>
            <a:ext cx="580292" cy="276999"/>
          </a:xfrm>
          <a:prstGeom prst="rect">
            <a:avLst/>
          </a:prstGeom>
          <a:noFill/>
        </p:spPr>
        <p:txBody>
          <a:bodyPr wrap="square" rtlCol="0">
            <a:spAutoFit/>
          </a:bodyPr>
          <a:lstStyle/>
          <a:p>
            <a:pPr algn="r"/>
            <a:fld id="{A16AE413-02C2-48E9-9D79-A7490186FE0C}" type="slidenum">
              <a:rPr lang="fr-FR" sz="1200" b="0" i="0" smtClean="0">
                <a:solidFill>
                  <a:srgbClr val="004070"/>
                </a:solidFill>
                <a:latin typeface="Arial" charset="0"/>
              </a:rPr>
              <a:t>‹nr.›</a:t>
            </a:fld>
            <a:endParaRPr lang="fr-FR" b="0" i="0" dirty="0">
              <a:solidFill>
                <a:srgbClr val="004070"/>
              </a:solidFill>
              <a:latin typeface="Arial"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e coin arrondis (bleu foncé)">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e (femme - rouge)">
    <p:spTree>
      <p:nvGrpSpPr>
        <p:cNvPr id="1" name=""/>
        <p:cNvGrpSpPr/>
        <p:nvPr/>
      </p:nvGrpSpPr>
      <p:grpSpPr>
        <a:xfrm>
          <a:off x="0" y="0"/>
          <a:ext cx="0" cy="0"/>
          <a:chOff x="0" y="0"/>
          <a:chExt cx="0" cy="0"/>
        </a:xfrm>
      </p:grpSpPr>
      <p:pic>
        <p:nvPicPr>
          <p:cNvPr id="6" name="Imag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491281"/>
            <a:ext cx="428963" cy="725939"/>
          </a:xfrm>
          <a:prstGeom prst="rect">
            <a:avLst/>
          </a:prstGeom>
        </p:spPr>
      </p:pic>
      <p:sp>
        <p:nvSpPr>
          <p:cNvPr id="8" name="Title Placeholder 1"/>
          <p:cNvSpPr>
            <a:spLocks noGrp="1"/>
          </p:cNvSpPr>
          <p:nvPr>
            <p:ph type="title"/>
          </p:nvPr>
        </p:nvSpPr>
        <p:spPr>
          <a:xfrm>
            <a:off x="548244" y="491281"/>
            <a:ext cx="10515600" cy="672768"/>
          </a:xfrm>
          <a:prstGeom prst="rect">
            <a:avLst/>
          </a:prstGeom>
        </p:spPr>
        <p:txBody>
          <a:bodyPr vert="horz" lIns="91440" tIns="45720" rIns="91440" bIns="45720" rtlCol="0" anchor="ctr">
            <a:noAutofit/>
          </a:bodyPr>
          <a:lstStyle>
            <a:lvl1pPr>
              <a:defRPr sz="5400">
                <a:latin typeface="Arial" charset="0"/>
                <a:ea typeface="Arial" charset="0"/>
                <a:cs typeface="Arial" charset="0"/>
              </a:defRPr>
            </a:lvl1pPr>
          </a:lstStyle>
          <a:p>
            <a:r>
              <a:rPr lang="fr-FR" dirty="0"/>
              <a:t>MODIFIEZ LE STYLE DU TITRE</a:t>
            </a:r>
            <a:endParaRPr lang="en-US" dirty="0"/>
          </a:p>
        </p:txBody>
      </p:sp>
      <p:sp>
        <p:nvSpPr>
          <p:cNvPr id="9" name="Espace réservé du texte 19"/>
          <p:cNvSpPr>
            <a:spLocks noGrp="1"/>
          </p:cNvSpPr>
          <p:nvPr>
            <p:ph type="body" sz="quarter" idx="10"/>
          </p:nvPr>
        </p:nvSpPr>
        <p:spPr>
          <a:xfrm>
            <a:off x="542929" y="1741488"/>
            <a:ext cx="10515600" cy="4958250"/>
          </a:xfrm>
        </p:spPr>
        <p:txBody>
          <a:bodyPr/>
          <a:lstStyle>
            <a:lvl1pPr>
              <a:defRPr>
                <a:latin typeface="Arial" charset="0"/>
                <a:ea typeface="Arial" charset="0"/>
                <a:cs typeface="Arial" charset="0"/>
              </a:defRPr>
            </a:lvl1pPr>
            <a:lvl9pPr marL="3657600" indent="0">
              <a:buNone/>
              <a:defRPr/>
            </a:lvl9pPr>
          </a:lstStyle>
          <a:p>
            <a:pPr lvl="0"/>
            <a:r>
              <a:rPr lang="fr-FR" dirty="0"/>
              <a:t>Modifiez les styles du texte du masque</a:t>
            </a:r>
          </a:p>
        </p:txBody>
      </p:sp>
      <p:sp>
        <p:nvSpPr>
          <p:cNvPr id="10" name="Espace réservé du contenu 27"/>
          <p:cNvSpPr>
            <a:spLocks noGrp="1"/>
          </p:cNvSpPr>
          <p:nvPr>
            <p:ph sz="quarter" idx="11" hasCustomPrompt="1"/>
          </p:nvPr>
        </p:nvSpPr>
        <p:spPr>
          <a:xfrm>
            <a:off x="547688" y="1163638"/>
            <a:ext cx="10515600" cy="336550"/>
          </a:xfrm>
        </p:spPr>
        <p:txBody>
          <a:bodyPr anchor="ctr">
            <a:normAutofit/>
          </a:bodyPr>
          <a:lstStyle>
            <a:lvl1pPr marL="0" indent="0">
              <a:buFont typeface="Arial" panose="020B0604020202020204" pitchFamily="34" charset="0"/>
              <a:buNone/>
              <a:defRPr sz="1600">
                <a:latin typeface="Arial" charset="0"/>
                <a:ea typeface="Arial" charset="0"/>
                <a:cs typeface="Arial" charset="0"/>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Sous titre</a:t>
            </a:r>
          </a:p>
        </p:txBody>
      </p:sp>
      <p:pic>
        <p:nvPicPr>
          <p:cNvPr id="11" name="Image 10">
            <a:extLst>
              <a:ext uri="{FF2B5EF4-FFF2-40B4-BE49-F238E27FC236}">
                <a16:creationId xmlns:a16="http://schemas.microsoft.com/office/drawing/2014/main" id="{4FC532E4-AD5A-9344-9702-1A41BE5733BF}"/>
              </a:ext>
            </a:extLst>
          </p:cNvPr>
          <p:cNvPicPr>
            <a:picLocks noChangeAspect="1"/>
          </p:cNvPicPr>
          <p:nvPr userDrawn="1"/>
        </p:nvPicPr>
        <p:blipFill>
          <a:blip r:embed="rId3" r:link="rId4" cstate="print">
            <a:extLst>
              <a:ext uri="{28A0092B-C50C-407E-A947-70E740481C1C}">
                <a14:useLocalDpi xmlns:a14="http://schemas.microsoft.com/office/drawing/2010/main" val="0"/>
              </a:ext>
            </a:extLst>
          </a:blip>
          <a:srcRect/>
          <a:stretch>
            <a:fillRect/>
          </a:stretch>
        </p:blipFill>
        <p:spPr>
          <a:xfrm>
            <a:off x="14942" y="5801014"/>
            <a:ext cx="12177057" cy="1056986"/>
          </a:xfrm>
          <a:prstGeom prst="rect">
            <a:avLst/>
          </a:prstGeom>
        </p:spPr>
      </p:pic>
      <p:sp>
        <p:nvSpPr>
          <p:cNvPr id="14" name="ZoneTexte 13">
            <a:extLst>
              <a:ext uri="{FF2B5EF4-FFF2-40B4-BE49-F238E27FC236}">
                <a16:creationId xmlns:a16="http://schemas.microsoft.com/office/drawing/2014/main" id="{59FE6613-EE2E-D045-8E77-F3B0A92E62D3}"/>
              </a:ext>
            </a:extLst>
          </p:cNvPr>
          <p:cNvSpPr txBox="1"/>
          <p:nvPr userDrawn="1"/>
        </p:nvSpPr>
        <p:spPr>
          <a:xfrm>
            <a:off x="11097025" y="6325122"/>
            <a:ext cx="580292" cy="276999"/>
          </a:xfrm>
          <a:prstGeom prst="rect">
            <a:avLst/>
          </a:prstGeom>
          <a:noFill/>
        </p:spPr>
        <p:txBody>
          <a:bodyPr wrap="square" rtlCol="0">
            <a:spAutoFit/>
          </a:bodyPr>
          <a:lstStyle/>
          <a:p>
            <a:pPr algn="r"/>
            <a:fld id="{A16AE413-02C2-48E9-9D79-A7490186FE0C}" type="slidenum">
              <a:rPr lang="fr-FR" sz="1200" b="0" i="0" smtClean="0">
                <a:solidFill>
                  <a:srgbClr val="004070"/>
                </a:solidFill>
                <a:latin typeface="Arial" charset="0"/>
              </a:rPr>
              <a:t>‹nr.›</a:t>
            </a:fld>
            <a:endParaRPr lang="fr-FR" b="0" i="0" dirty="0">
              <a:solidFill>
                <a:srgbClr val="004070"/>
              </a:solidFill>
              <a:latin typeface="Arial"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e coin arrondis (rouge)">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age de garde">
    <p:bg>
      <p:bgPr>
        <a:gradFill>
          <a:gsLst>
            <a:gs pos="0">
              <a:srgbClr val="004070"/>
            </a:gs>
            <a:gs pos="100000">
              <a:srgbClr val="06102C"/>
            </a:gs>
          </a:gsLst>
          <a:lin ang="5400000" scaled="1"/>
        </a:gradFill>
        <a:effectLst/>
      </p:bgPr>
    </p:bg>
    <p:spTree>
      <p:nvGrpSpPr>
        <p:cNvPr id="1" name=""/>
        <p:cNvGrpSpPr/>
        <p:nvPr/>
      </p:nvGrpSpPr>
      <p:grpSpPr>
        <a:xfrm>
          <a:off x="0" y="0"/>
          <a:ext cx="0" cy="0"/>
          <a:chOff x="0" y="0"/>
          <a:chExt cx="0" cy="0"/>
        </a:xfrm>
      </p:grpSpPr>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341520"/>
            <a:ext cx="1581149" cy="3466150"/>
          </a:xfrm>
          <a:prstGeom prst="rect">
            <a:avLst/>
          </a:prstGeom>
        </p:spPr>
      </p:pic>
      <p:sp>
        <p:nvSpPr>
          <p:cNvPr id="10" name="Espace réservé du texte 6"/>
          <p:cNvSpPr>
            <a:spLocks noGrp="1"/>
          </p:cNvSpPr>
          <p:nvPr>
            <p:ph type="body" sz="quarter" idx="10" hasCustomPrompt="1"/>
          </p:nvPr>
        </p:nvSpPr>
        <p:spPr>
          <a:xfrm>
            <a:off x="1653144" y="2998389"/>
            <a:ext cx="10206037" cy="750887"/>
          </a:xfrm>
        </p:spPr>
        <p:txBody>
          <a:bodyPr/>
          <a:lstStyle>
            <a:lvl1pPr>
              <a:defRPr/>
            </a:lvl1pPr>
          </a:lstStyle>
          <a:p>
            <a:pPr lvl="0"/>
            <a:r>
              <a:rPr lang="fr-FR" dirty="0"/>
              <a:t>Sous titre</a:t>
            </a:r>
          </a:p>
        </p:txBody>
      </p:sp>
      <p:sp>
        <p:nvSpPr>
          <p:cNvPr id="23" name="Espace réservé du contenu 21"/>
          <p:cNvSpPr>
            <a:spLocks noGrp="1"/>
          </p:cNvSpPr>
          <p:nvPr>
            <p:ph sz="quarter" idx="12" hasCustomPrompt="1"/>
          </p:nvPr>
        </p:nvSpPr>
        <p:spPr>
          <a:xfrm>
            <a:off x="4724400" y="6116638"/>
            <a:ext cx="7134225" cy="495177"/>
          </a:xfrm>
        </p:spPr>
        <p:txBody>
          <a:bodyPr>
            <a:normAutofit/>
          </a:bodyPr>
          <a:lstStyle>
            <a:lvl1pPr algn="r">
              <a:defRPr sz="2400">
                <a:solidFill>
                  <a:schemeClr val="bg1"/>
                </a:solidFill>
                <a:latin typeface="HelveticaNeue LT 25 UltLight" panose="020B0500000000000000" pitchFamily="34" charset="0"/>
              </a:defRPr>
            </a:lvl1pPr>
          </a:lstStyle>
          <a:p>
            <a:pPr algn="r"/>
            <a:r>
              <a:rPr lang="fr-BE" sz="2400" dirty="0">
                <a:solidFill>
                  <a:schemeClr val="bg1"/>
                </a:solidFill>
                <a:latin typeface="HelveticaNeue LT 25 UltLight" panose="020B0500000000000000" pitchFamily="34" charset="0"/>
              </a:rPr>
              <a:t>date</a:t>
            </a:r>
          </a:p>
        </p:txBody>
      </p:sp>
      <p:sp>
        <p:nvSpPr>
          <p:cNvPr id="25" name="Espace réservé du contenu 24"/>
          <p:cNvSpPr>
            <a:spLocks noGrp="1"/>
          </p:cNvSpPr>
          <p:nvPr>
            <p:ph sz="quarter" idx="13" hasCustomPrompt="1"/>
          </p:nvPr>
        </p:nvSpPr>
        <p:spPr>
          <a:xfrm>
            <a:off x="4724400" y="5586413"/>
            <a:ext cx="7134225" cy="530225"/>
          </a:xfrm>
        </p:spPr>
        <p:txBody>
          <a:bodyPr>
            <a:noAutofit/>
          </a:bodyPr>
          <a:lstStyle>
            <a:lvl1pPr algn="r">
              <a:defRPr sz="3200">
                <a:solidFill>
                  <a:schemeClr val="bg1"/>
                </a:solidFill>
              </a:defRPr>
            </a:lvl1pPr>
          </a:lstStyle>
          <a:p>
            <a:pPr lvl="0"/>
            <a:r>
              <a:rPr lang="fr-FR" dirty="0"/>
              <a:t>Intervenant</a:t>
            </a:r>
          </a:p>
        </p:txBody>
      </p:sp>
      <p:sp>
        <p:nvSpPr>
          <p:cNvPr id="4" name="Espace réservé du contenu 3"/>
          <p:cNvSpPr>
            <a:spLocks noGrp="1"/>
          </p:cNvSpPr>
          <p:nvPr>
            <p:ph sz="quarter" idx="14" hasCustomPrompt="1"/>
          </p:nvPr>
        </p:nvSpPr>
        <p:spPr>
          <a:xfrm>
            <a:off x="1653144" y="1980626"/>
            <a:ext cx="10131425" cy="1177925"/>
          </a:xfrm>
        </p:spPr>
        <p:txBody>
          <a:bodyPr anchor="ctr">
            <a:normAutofit/>
          </a:bodyPr>
          <a:lstStyle>
            <a:lvl1pPr algn="l">
              <a:defRPr sz="5400" cap="none">
                <a:solidFill>
                  <a:srgbClr val="009FE3"/>
                </a:solidFill>
                <a:latin typeface="HelveticaNeueLT Std UltLt" panose="020B0303020202020204" pitchFamily="34" charset="0"/>
              </a:defRPr>
            </a:lvl1pPr>
          </a:lstStyle>
          <a:p>
            <a:pPr algn="l"/>
            <a:r>
              <a:rPr lang="fr-BE" sz="5400" cap="all" dirty="0"/>
              <a:t>TITRE</a:t>
            </a:r>
          </a:p>
        </p:txBody>
      </p:sp>
    </p:spTree>
    <p:extLst>
      <p:ext uri="{BB962C8B-B14F-4D97-AF65-F5344CB8AC3E}">
        <p14:creationId xmlns:p14="http://schemas.microsoft.com/office/powerpoint/2010/main" val="5104136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pic>
        <p:nvPicPr>
          <p:cNvPr id="7" name="Imag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4145218" cy="6858000"/>
          </a:xfrm>
          <a:prstGeom prst="rect">
            <a:avLst/>
          </a:prstGeom>
        </p:spPr>
      </p:pic>
      <p:pic>
        <p:nvPicPr>
          <p:cNvPr id="10" name="Imag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57065" y="5902036"/>
            <a:ext cx="1431117" cy="955964"/>
          </a:xfrm>
          <a:prstGeom prst="rect">
            <a:avLst/>
          </a:prstGeom>
        </p:spPr>
      </p:pic>
      <p:sp>
        <p:nvSpPr>
          <p:cNvPr id="2" name="ZoneTexte 1"/>
          <p:cNvSpPr txBox="1"/>
          <p:nvPr userDrawn="1"/>
        </p:nvSpPr>
        <p:spPr>
          <a:xfrm>
            <a:off x="10252973" y="6307015"/>
            <a:ext cx="580292" cy="276999"/>
          </a:xfrm>
          <a:prstGeom prst="rect">
            <a:avLst/>
          </a:prstGeom>
          <a:noFill/>
        </p:spPr>
        <p:txBody>
          <a:bodyPr wrap="square" rtlCol="0">
            <a:spAutoFit/>
          </a:bodyPr>
          <a:lstStyle/>
          <a:p>
            <a:pPr algn="r"/>
            <a:fld id="{A16AE413-02C2-48E9-9D79-A7490186FE0C}" type="slidenum">
              <a:rPr lang="fr-FR" sz="1200" smtClean="0">
                <a:solidFill>
                  <a:srgbClr val="004070"/>
                </a:solidFill>
                <a:latin typeface="HelveticaNeue LT 65 Medium" panose="02000603020000020004" pitchFamily="2" charset="0"/>
              </a:rPr>
              <a:t>‹nr.›</a:t>
            </a:fld>
            <a:endParaRPr lang="fr-FR" dirty="0">
              <a:solidFill>
                <a:srgbClr val="004070"/>
              </a:solidFill>
              <a:latin typeface="HelveticaNeue LT 65 Medium" panose="02000603020000020004" pitchFamily="2" charset="0"/>
            </a:endParaRPr>
          </a:p>
        </p:txBody>
      </p:sp>
      <p:sp>
        <p:nvSpPr>
          <p:cNvPr id="9" name="Espace réservé du contenu 3"/>
          <p:cNvSpPr>
            <a:spLocks noGrp="1"/>
          </p:cNvSpPr>
          <p:nvPr>
            <p:ph sz="quarter" idx="10" hasCustomPrompt="1"/>
          </p:nvPr>
        </p:nvSpPr>
        <p:spPr>
          <a:xfrm>
            <a:off x="228600" y="1565275"/>
            <a:ext cx="3206750" cy="2678113"/>
          </a:xfrm>
        </p:spPr>
        <p:txBody>
          <a:bodyPr>
            <a:normAutofit/>
          </a:bodyPr>
          <a:lstStyle>
            <a:lvl1pPr marL="0" indent="0">
              <a:buFont typeface="Arial" panose="020B0604020202020204" pitchFamily="34" charset="0"/>
              <a:buNone/>
              <a:defRPr sz="3900">
                <a:solidFill>
                  <a:schemeClr val="bg1"/>
                </a:solidFill>
                <a:latin typeface="HelveticaNeueLT Std UltLt" panose="020B0303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titre</a:t>
            </a:r>
          </a:p>
        </p:txBody>
      </p:sp>
      <p:sp>
        <p:nvSpPr>
          <p:cNvPr id="13" name="Espace réservé du contenu 11"/>
          <p:cNvSpPr>
            <a:spLocks noGrp="1"/>
          </p:cNvSpPr>
          <p:nvPr>
            <p:ph sz="quarter" idx="11" hasCustomPrompt="1"/>
          </p:nvPr>
        </p:nvSpPr>
        <p:spPr>
          <a:xfrm>
            <a:off x="4489938" y="1148862"/>
            <a:ext cx="6974987" cy="4156563"/>
          </a:xfrm>
        </p:spPr>
        <p:txBody>
          <a:bodyPr>
            <a:normAutofit/>
          </a:bodyPr>
          <a:lstStyle>
            <a:lvl1pPr marL="228600" indent="-228600">
              <a:buSzPct val="100000"/>
              <a:buFontTx/>
              <a:buBlip>
                <a:blip r:embed="rId4"/>
              </a:buBlip>
              <a:defRPr sz="3600">
                <a:solidFill>
                  <a:srgbClr val="004070"/>
                </a:solidFill>
                <a:latin typeface="HelveticaNeueLT Std" panose="020B0604020202020204" pitchFamily="34" charset="0"/>
              </a:defRPr>
            </a:lvl1pPr>
            <a:lvl2pPr marL="742950" indent="-285750">
              <a:buFontTx/>
              <a:buBlip>
                <a:blip r:embed="rId5"/>
              </a:buBlip>
              <a:defRPr sz="3000">
                <a:solidFill>
                  <a:srgbClr val="004070"/>
                </a:solidFill>
              </a:defRPr>
            </a:lvl2pPr>
            <a:lvl3pPr marL="1143000" indent="-228600">
              <a:buFontTx/>
              <a:buBlip>
                <a:blip r:embed="rId6"/>
              </a:buBlip>
              <a:defRPr sz="2800">
                <a:solidFill>
                  <a:srgbClr val="004070"/>
                </a:solidFill>
              </a:defRPr>
            </a:lvl3pPr>
            <a:lvl4pPr marL="1543050" marR="0" indent="-457200" algn="l" defTabSz="914400" rtl="0" eaLnBrk="1" fontAlgn="auto" latinLnBrk="0" hangingPunct="1">
              <a:lnSpc>
                <a:spcPct val="90000"/>
              </a:lnSpc>
              <a:spcBef>
                <a:spcPts val="500"/>
              </a:spcBef>
              <a:spcAft>
                <a:spcPts val="0"/>
              </a:spcAft>
              <a:buClrTx/>
              <a:buSzTx/>
              <a:buFontTx/>
              <a:buBlip>
                <a:blip r:embed="rId7"/>
              </a:buBlip>
              <a:tabLst/>
              <a:defRPr sz="2600">
                <a:solidFill>
                  <a:srgbClr val="004070"/>
                </a:solidFill>
              </a:defRPr>
            </a:lvl4pPr>
            <a:lvl5pPr marL="2343150" indent="-285750">
              <a:buFontTx/>
              <a:buBlip>
                <a:blip r:embed="rId4"/>
              </a:buBlip>
              <a:defRPr/>
            </a:lvl5pPr>
          </a:lstStyle>
          <a:p>
            <a:pPr lvl="0"/>
            <a:r>
              <a:rPr lang="fr-FR" dirty="0"/>
              <a:t>Niveau 1</a:t>
            </a:r>
          </a:p>
          <a:p>
            <a:pPr lvl="1"/>
            <a:r>
              <a:rPr lang="fr-FR" dirty="0"/>
              <a:t>Niveau 2</a:t>
            </a:r>
          </a:p>
          <a:p>
            <a:pPr lvl="2"/>
            <a:r>
              <a:rPr lang="fr-FR" dirty="0"/>
              <a:t>Niveau 3</a:t>
            </a:r>
          </a:p>
          <a:p>
            <a:pPr marL="1314450" marR="0" lvl="3" indent="-228600" algn="l" defTabSz="914400" rtl="0" eaLnBrk="1" fontAlgn="auto" latinLnBrk="0" hangingPunct="1">
              <a:lnSpc>
                <a:spcPct val="90000"/>
              </a:lnSpc>
              <a:spcBef>
                <a:spcPts val="500"/>
              </a:spcBef>
              <a:spcAft>
                <a:spcPts val="0"/>
              </a:spcAft>
              <a:buClrTx/>
              <a:buSzTx/>
              <a:tabLst/>
              <a:defRPr/>
            </a:pPr>
            <a:r>
              <a:rPr lang="fr-FR" dirty="0"/>
              <a:t>Niveau 4</a:t>
            </a:r>
          </a:p>
        </p:txBody>
      </p:sp>
    </p:spTree>
    <p:extLst>
      <p:ext uri="{BB962C8B-B14F-4D97-AF65-F5344CB8AC3E}">
        <p14:creationId xmlns:p14="http://schemas.microsoft.com/office/powerpoint/2010/main" val="21540607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age finale">
    <p:bg>
      <p:bgPr>
        <a:gradFill>
          <a:gsLst>
            <a:gs pos="0">
              <a:srgbClr val="004070"/>
            </a:gs>
            <a:gs pos="100000">
              <a:srgbClr val="06102C"/>
            </a:gs>
          </a:gsLst>
          <a:lin ang="5400000" scaled="1"/>
        </a:gradFill>
        <a:effectLst/>
      </p:bgPr>
    </p:bg>
    <p:spTree>
      <p:nvGrpSpPr>
        <p:cNvPr id="1" name=""/>
        <p:cNvGrpSpPr/>
        <p:nvPr/>
      </p:nvGrpSpPr>
      <p:grpSpPr>
        <a:xfrm>
          <a:off x="0" y="0"/>
          <a:ext cx="0" cy="0"/>
          <a:chOff x="0" y="0"/>
          <a:chExt cx="0" cy="0"/>
        </a:xfrm>
      </p:grpSpPr>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341520"/>
            <a:ext cx="1581149" cy="3466150"/>
          </a:xfrm>
          <a:prstGeom prst="rect">
            <a:avLst/>
          </a:prstGeom>
        </p:spPr>
      </p:pic>
      <p:sp>
        <p:nvSpPr>
          <p:cNvPr id="4" name="Espace réservé du contenu 3"/>
          <p:cNvSpPr>
            <a:spLocks noGrp="1"/>
          </p:cNvSpPr>
          <p:nvPr>
            <p:ph sz="quarter" idx="10" hasCustomPrompt="1"/>
          </p:nvPr>
        </p:nvSpPr>
        <p:spPr>
          <a:xfrm>
            <a:off x="1905000" y="193675"/>
            <a:ext cx="9882188" cy="6446838"/>
          </a:xfrm>
        </p:spPr>
        <p:txBody>
          <a:bodyPr>
            <a:normAutofit/>
          </a:bodyPr>
          <a:lstStyle>
            <a:lvl1pPr marL="0" indent="0">
              <a:buFont typeface="Arial" panose="020B0604020202020204" pitchFamily="34" charset="0"/>
              <a:buNone/>
              <a:defRPr sz="2000" baseline="0">
                <a:solidFill>
                  <a:schemeClr val="bg1"/>
                </a:solidFill>
              </a:defRPr>
            </a:lvl1pPr>
            <a:lvl2pPr marL="457200" indent="0">
              <a:buNone/>
              <a:defRPr sz="2000">
                <a:solidFill>
                  <a:schemeClr val="bg1"/>
                </a:solidFill>
              </a:defRPr>
            </a:lvl2pPr>
            <a:lvl3pPr marL="914400" indent="0">
              <a:buNone/>
              <a:defRPr sz="2000">
                <a:solidFill>
                  <a:schemeClr val="bg1"/>
                </a:solidFill>
              </a:defRPr>
            </a:lvl3pPr>
            <a:lvl4pPr marL="1371600" indent="0">
              <a:buNone/>
              <a:defRPr sz="2000">
                <a:solidFill>
                  <a:schemeClr val="bg1"/>
                </a:solidFill>
              </a:defRPr>
            </a:lvl4pPr>
            <a:lvl5pPr marL="1828800" indent="0">
              <a:buNone/>
              <a:defRPr sz="2000">
                <a:solidFill>
                  <a:schemeClr val="bg1"/>
                </a:solidFill>
              </a:defRPr>
            </a:lvl5pPr>
          </a:lstStyle>
          <a:p>
            <a:pPr lvl="0"/>
            <a:r>
              <a:rPr lang="fr-FR" dirty="0"/>
              <a:t>Texte / question</a:t>
            </a:r>
          </a:p>
        </p:txBody>
      </p:sp>
    </p:spTree>
    <p:extLst>
      <p:ext uri="{BB962C8B-B14F-4D97-AF65-F5344CB8AC3E}">
        <p14:creationId xmlns:p14="http://schemas.microsoft.com/office/powerpoint/2010/main" val="9539165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pic>
        <p:nvPicPr>
          <p:cNvPr id="7" name="Imag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341520"/>
            <a:ext cx="1581149" cy="3466150"/>
          </a:xfrm>
          <a:prstGeom prst="rect">
            <a:avLst/>
          </a:prstGeom>
        </p:spPr>
      </p:pic>
      <p:sp>
        <p:nvSpPr>
          <p:cNvPr id="12" name="Espace réservé du contenu 21"/>
          <p:cNvSpPr>
            <a:spLocks noGrp="1"/>
          </p:cNvSpPr>
          <p:nvPr>
            <p:ph sz="quarter" idx="12" hasCustomPrompt="1"/>
          </p:nvPr>
        </p:nvSpPr>
        <p:spPr>
          <a:xfrm>
            <a:off x="4724400" y="6116638"/>
            <a:ext cx="7134225" cy="495177"/>
          </a:xfrm>
          <a:prstGeom prst="rect">
            <a:avLst/>
          </a:prstGeom>
        </p:spPr>
        <p:txBody>
          <a:bodyPr>
            <a:normAutofit/>
          </a:bodyPr>
          <a:lstStyle>
            <a:lvl1pPr marL="0" indent="0" algn="r">
              <a:buNone/>
              <a:defRPr sz="2400">
                <a:solidFill>
                  <a:srgbClr val="004070"/>
                </a:solidFill>
                <a:latin typeface="Arial" charset="0"/>
                <a:ea typeface="Arial" charset="0"/>
                <a:cs typeface="Arial" charset="0"/>
              </a:defRPr>
            </a:lvl1pPr>
          </a:lstStyle>
          <a:p>
            <a:pPr marL="0" indent="0">
              <a:buNone/>
            </a:pPr>
            <a:r>
              <a:rPr lang="fr-FR" dirty="0"/>
              <a:t>date</a:t>
            </a:r>
            <a:endParaRPr lang="fr-BE" dirty="0">
              <a:solidFill>
                <a:schemeClr val="bg1"/>
              </a:solidFill>
              <a:latin typeface="HelveticaNeue LT 25 UltLight" panose="020B0500000000000000" pitchFamily="34" charset="0"/>
            </a:endParaRPr>
          </a:p>
        </p:txBody>
      </p:sp>
      <p:sp>
        <p:nvSpPr>
          <p:cNvPr id="13" name="Espace réservé du contenu 24"/>
          <p:cNvSpPr>
            <a:spLocks noGrp="1"/>
          </p:cNvSpPr>
          <p:nvPr>
            <p:ph sz="quarter" idx="13" hasCustomPrompt="1"/>
          </p:nvPr>
        </p:nvSpPr>
        <p:spPr>
          <a:xfrm>
            <a:off x="4724400" y="5586413"/>
            <a:ext cx="7134225" cy="530225"/>
          </a:xfrm>
          <a:prstGeom prst="rect">
            <a:avLst/>
          </a:prstGeom>
        </p:spPr>
        <p:txBody>
          <a:bodyPr>
            <a:noAutofit/>
          </a:bodyPr>
          <a:lstStyle>
            <a:lvl1pPr marL="0" indent="0" algn="r">
              <a:buNone/>
              <a:defRPr sz="3200" b="0" i="0">
                <a:solidFill>
                  <a:srgbClr val="004070"/>
                </a:solidFill>
                <a:latin typeface="Arial" charset="0"/>
                <a:ea typeface="Arial" charset="0"/>
                <a:cs typeface="Arial" charset="0"/>
              </a:defRPr>
            </a:lvl1pPr>
          </a:lstStyle>
          <a:p>
            <a:pPr marL="0" indent="0">
              <a:buNone/>
            </a:pPr>
            <a:r>
              <a:rPr lang="fr-FR" dirty="0"/>
              <a:t>Intervenant</a:t>
            </a:r>
          </a:p>
        </p:txBody>
      </p:sp>
      <p:sp>
        <p:nvSpPr>
          <p:cNvPr id="14" name="Espace réservé du contenu 3"/>
          <p:cNvSpPr>
            <a:spLocks noGrp="1"/>
          </p:cNvSpPr>
          <p:nvPr>
            <p:ph sz="quarter" idx="14" hasCustomPrompt="1"/>
          </p:nvPr>
        </p:nvSpPr>
        <p:spPr>
          <a:xfrm>
            <a:off x="1653144" y="1980626"/>
            <a:ext cx="10131425" cy="1177925"/>
          </a:xfrm>
          <a:prstGeom prst="rect">
            <a:avLst/>
          </a:prstGeom>
        </p:spPr>
        <p:txBody>
          <a:bodyPr anchor="ctr">
            <a:normAutofit/>
          </a:bodyPr>
          <a:lstStyle>
            <a:lvl1pPr marL="0" indent="0" algn="l">
              <a:buFontTx/>
              <a:buNone/>
              <a:defRPr sz="5400" b="0" i="0" cap="none">
                <a:solidFill>
                  <a:srgbClr val="009FE3"/>
                </a:solidFill>
                <a:latin typeface="Arial" charset="0"/>
                <a:ea typeface="Arial" charset="0"/>
                <a:cs typeface="Arial" charset="0"/>
              </a:defRPr>
            </a:lvl1pPr>
          </a:lstStyle>
          <a:p>
            <a:pPr algn="l"/>
            <a:r>
              <a:rPr lang="fr-BE" sz="5400" cap="all" dirty="0"/>
              <a:t>TITRE</a:t>
            </a:r>
          </a:p>
        </p:txBody>
      </p:sp>
      <p:sp>
        <p:nvSpPr>
          <p:cNvPr id="15" name="Espace réservé du contenu 3"/>
          <p:cNvSpPr>
            <a:spLocks noGrp="1"/>
          </p:cNvSpPr>
          <p:nvPr>
            <p:ph sz="quarter" idx="15" hasCustomPrompt="1"/>
          </p:nvPr>
        </p:nvSpPr>
        <p:spPr>
          <a:xfrm>
            <a:off x="1653143" y="2668006"/>
            <a:ext cx="10131425" cy="1177925"/>
          </a:xfrm>
          <a:prstGeom prst="rect">
            <a:avLst/>
          </a:prstGeom>
        </p:spPr>
        <p:txBody>
          <a:bodyPr anchor="ct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3600" b="0" i="0" cap="none">
                <a:solidFill>
                  <a:srgbClr val="004070"/>
                </a:solidFill>
                <a:latin typeface="Arial" charset="0"/>
                <a:ea typeface="Arial" charset="0"/>
                <a:cs typeface="Arial" charset="0"/>
              </a:defRPr>
            </a:lvl1pPr>
          </a:lstStyle>
          <a:p>
            <a:pPr marL="0" indent="0">
              <a:buNone/>
            </a:pPr>
            <a:r>
              <a:rPr lang="fr-FR" sz="3900" dirty="0"/>
              <a:t>Sous titre</a:t>
            </a:r>
          </a:p>
        </p:txBody>
      </p:sp>
    </p:spTree>
    <p:extLst>
      <p:ext uri="{BB962C8B-B14F-4D97-AF65-F5344CB8AC3E}">
        <p14:creationId xmlns:p14="http://schemas.microsoft.com/office/powerpoint/2010/main" val="31875187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20F9074-D1A8-CE42-AE1F-AFEBD170E247}"/>
              </a:ext>
            </a:extLst>
          </p:cNvPr>
          <p:cNvPicPr>
            <a:picLocks noChangeAspect="1"/>
          </p:cNvPicPr>
          <p:nvPr userDrawn="1"/>
        </p:nvPicPr>
        <p:blipFill>
          <a:blip r:embed="rId2" r:link="rId3" cstate="print">
            <a:extLst>
              <a:ext uri="{28A0092B-C50C-407E-A947-70E740481C1C}">
                <a14:useLocalDpi xmlns:a14="http://schemas.microsoft.com/office/drawing/2010/main" val="0"/>
              </a:ext>
            </a:extLst>
          </a:blip>
          <a:srcRect/>
          <a:stretch>
            <a:fillRect/>
          </a:stretch>
        </p:blipFill>
        <p:spPr>
          <a:xfrm>
            <a:off x="14942" y="5801014"/>
            <a:ext cx="12177057" cy="1056986"/>
          </a:xfrm>
          <a:prstGeom prst="rect">
            <a:avLst/>
          </a:prstGeom>
        </p:spPr>
      </p:pic>
      <p:sp>
        <p:nvSpPr>
          <p:cNvPr id="12" name="Espace réservé du contenu 11"/>
          <p:cNvSpPr>
            <a:spLocks noGrp="1"/>
          </p:cNvSpPr>
          <p:nvPr>
            <p:ph sz="quarter" idx="11" hasCustomPrompt="1"/>
          </p:nvPr>
        </p:nvSpPr>
        <p:spPr>
          <a:xfrm>
            <a:off x="505691" y="1424606"/>
            <a:ext cx="6974987" cy="4156563"/>
          </a:xfrm>
          <a:prstGeom prst="rect">
            <a:avLst/>
          </a:prstGeom>
        </p:spPr>
        <p:txBody>
          <a:bodyPr>
            <a:normAutofit/>
          </a:bodyPr>
          <a:lstStyle>
            <a:lvl1pPr marL="409575" indent="-409575">
              <a:buSzPct val="100000"/>
              <a:buFontTx/>
              <a:buBlip>
                <a:blip r:embed="rId4"/>
              </a:buBlip>
              <a:defRPr sz="3600">
                <a:solidFill>
                  <a:srgbClr val="004070"/>
                </a:solidFill>
                <a:latin typeface="HelveticaNeueLT Std" panose="020B0604020202020204" pitchFamily="34" charset="0"/>
              </a:defRPr>
            </a:lvl1pPr>
            <a:lvl2pPr marL="742950" indent="-285750">
              <a:buFontTx/>
              <a:buBlip>
                <a:blip r:embed="rId5"/>
              </a:buBlip>
              <a:defRPr sz="3000">
                <a:solidFill>
                  <a:srgbClr val="004070"/>
                </a:solidFill>
              </a:defRPr>
            </a:lvl2pPr>
            <a:lvl3pPr marL="1143000" indent="-228600">
              <a:buFontTx/>
              <a:buBlip>
                <a:blip r:embed="rId6"/>
              </a:buBlip>
              <a:defRPr sz="2800">
                <a:solidFill>
                  <a:srgbClr val="004070"/>
                </a:solidFill>
              </a:defRPr>
            </a:lvl3pPr>
            <a:lvl4pPr marL="1543050" marR="0" indent="-457200" algn="l" defTabSz="914400" rtl="0" eaLnBrk="1" fontAlgn="auto" latinLnBrk="0" hangingPunct="1">
              <a:lnSpc>
                <a:spcPct val="90000"/>
              </a:lnSpc>
              <a:spcBef>
                <a:spcPts val="500"/>
              </a:spcBef>
              <a:spcAft>
                <a:spcPts val="0"/>
              </a:spcAft>
              <a:buClrTx/>
              <a:buSzTx/>
              <a:buFontTx/>
              <a:buBlip>
                <a:blip r:embed="rId7"/>
              </a:buBlip>
              <a:tabLst/>
              <a:defRPr sz="2600">
                <a:solidFill>
                  <a:srgbClr val="004070"/>
                </a:solidFill>
              </a:defRPr>
            </a:lvl4pPr>
            <a:lvl5pPr marL="2343150" indent="-285750">
              <a:buFontTx/>
              <a:buBlip>
                <a:blip r:embed="rId4"/>
              </a:buBlip>
              <a:defRPr/>
            </a:lvl5pPr>
          </a:lstStyle>
          <a:p>
            <a:pPr marL="409575" indent="-409575">
              <a:buBlip>
                <a:blip r:embed="rId4"/>
              </a:buBlip>
            </a:pPr>
            <a:r>
              <a:rPr lang="fr-FR" sz="3600" dirty="0">
                <a:solidFill>
                  <a:srgbClr val="004070"/>
                </a:solidFill>
                <a:latin typeface="Arial" charset="0"/>
                <a:ea typeface="Arial" charset="0"/>
                <a:cs typeface="Arial" charset="0"/>
              </a:rPr>
              <a:t>Niveau 1</a:t>
            </a:r>
          </a:p>
          <a:p>
            <a:pPr marL="858838" indent="-457200">
              <a:buBlip>
                <a:blip r:embed="rId5"/>
              </a:buBlip>
            </a:pPr>
            <a:r>
              <a:rPr lang="fr-FR" sz="3000" dirty="0">
                <a:solidFill>
                  <a:srgbClr val="004070"/>
                </a:solidFill>
                <a:latin typeface="Arial" charset="0"/>
                <a:ea typeface="Arial" charset="0"/>
                <a:cs typeface="Arial" charset="0"/>
              </a:rPr>
              <a:t>Niveau 2</a:t>
            </a:r>
          </a:p>
          <a:p>
            <a:pPr marL="1290638" indent="-444500">
              <a:buBlip>
                <a:blip r:embed="rId6"/>
              </a:buBlip>
            </a:pPr>
            <a:r>
              <a:rPr lang="fr-FR" sz="2800" dirty="0">
                <a:solidFill>
                  <a:srgbClr val="004070"/>
                </a:solidFill>
                <a:latin typeface="Arial" charset="0"/>
                <a:ea typeface="Arial" charset="0"/>
                <a:cs typeface="Arial" charset="0"/>
              </a:rPr>
              <a:t>Niveau 3</a:t>
            </a:r>
          </a:p>
          <a:p>
            <a:pPr marL="1735138" indent="-444500">
              <a:buBlip>
                <a:blip r:embed="rId7"/>
              </a:buBlip>
            </a:pPr>
            <a:r>
              <a:rPr lang="fr-FR" sz="2600" dirty="0">
                <a:solidFill>
                  <a:srgbClr val="004070"/>
                </a:solidFill>
                <a:latin typeface="Arial" charset="0"/>
                <a:ea typeface="Arial" charset="0"/>
                <a:cs typeface="Arial" charset="0"/>
              </a:rPr>
              <a:t>Niveau 4</a:t>
            </a:r>
          </a:p>
        </p:txBody>
      </p:sp>
      <p:sp>
        <p:nvSpPr>
          <p:cNvPr id="17" name="Espace réservé du contenu 3"/>
          <p:cNvSpPr>
            <a:spLocks noGrp="1"/>
          </p:cNvSpPr>
          <p:nvPr>
            <p:ph sz="quarter" idx="12" hasCustomPrompt="1"/>
          </p:nvPr>
        </p:nvSpPr>
        <p:spPr>
          <a:xfrm>
            <a:off x="505691" y="380111"/>
            <a:ext cx="1676400" cy="970608"/>
          </a:xfrm>
          <a:prstGeom prst="rect">
            <a:avLst/>
          </a:prstGeom>
        </p:spPr>
        <p:txBody>
          <a:bodyPr>
            <a:normAutofit/>
          </a:bodyPr>
          <a:lstStyle>
            <a:lvl1pPr marL="0" indent="0">
              <a:buFont typeface="Arial" panose="020B0604020202020204" pitchFamily="34" charset="0"/>
              <a:buNone/>
              <a:defRPr sz="4400" b="0" i="0">
                <a:solidFill>
                  <a:srgbClr val="143466"/>
                </a:solidFill>
                <a:latin typeface="Arial" charset="0"/>
                <a:ea typeface="Arial" charset="0"/>
                <a:cs typeface="Arial" charset="0"/>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Titre</a:t>
            </a:r>
          </a:p>
        </p:txBody>
      </p:sp>
      <p:sp>
        <p:nvSpPr>
          <p:cNvPr id="10" name="ZoneTexte 9">
            <a:extLst>
              <a:ext uri="{FF2B5EF4-FFF2-40B4-BE49-F238E27FC236}">
                <a16:creationId xmlns:a16="http://schemas.microsoft.com/office/drawing/2014/main" id="{50D73623-8B46-D244-9F17-5E91E98B7208}"/>
              </a:ext>
            </a:extLst>
          </p:cNvPr>
          <p:cNvSpPr txBox="1"/>
          <p:nvPr userDrawn="1"/>
        </p:nvSpPr>
        <p:spPr>
          <a:xfrm>
            <a:off x="11106261" y="6325122"/>
            <a:ext cx="580292" cy="276999"/>
          </a:xfrm>
          <a:prstGeom prst="rect">
            <a:avLst/>
          </a:prstGeom>
          <a:noFill/>
        </p:spPr>
        <p:txBody>
          <a:bodyPr wrap="square" rtlCol="0">
            <a:spAutoFit/>
          </a:bodyPr>
          <a:lstStyle/>
          <a:p>
            <a:pPr algn="r"/>
            <a:fld id="{A16AE413-02C2-48E9-9D79-A7490186FE0C}" type="slidenum">
              <a:rPr lang="fr-FR" sz="1200" b="0" i="0" smtClean="0">
                <a:solidFill>
                  <a:srgbClr val="004070"/>
                </a:solidFill>
                <a:latin typeface="Arial" charset="0"/>
              </a:rPr>
              <a:t>‹nr.›</a:t>
            </a:fld>
            <a:endParaRPr lang="fr-FR" b="0" i="0" dirty="0">
              <a:solidFill>
                <a:srgbClr val="004070"/>
              </a:solidFill>
              <a:latin typeface="Arial" charset="0"/>
            </a:endParaRPr>
          </a:p>
        </p:txBody>
      </p:sp>
      <p:pic>
        <p:nvPicPr>
          <p:cNvPr id="13" name="Image 12">
            <a:extLst>
              <a:ext uri="{FF2B5EF4-FFF2-40B4-BE49-F238E27FC236}">
                <a16:creationId xmlns:a16="http://schemas.microsoft.com/office/drawing/2014/main" id="{7A6B4602-DF6D-4341-870E-BAC525D8BA7D}"/>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0" y="278511"/>
            <a:ext cx="434109" cy="951641"/>
          </a:xfrm>
          <a:prstGeom prst="rect">
            <a:avLst/>
          </a:prstGeom>
        </p:spPr>
      </p:pic>
    </p:spTree>
    <p:extLst>
      <p:ext uri="{BB962C8B-B14F-4D97-AF65-F5344CB8AC3E}">
        <p14:creationId xmlns:p14="http://schemas.microsoft.com/office/powerpoint/2010/main" val="25544785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4" Type="http://schemas.openxmlformats.org/officeDocument/2006/relationships/image" Target="../media/image6.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5" Type="http://schemas.openxmlformats.org/officeDocument/2006/relationships/image" Target="../media/image3.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2.xml"/><Relationship Id="rId1" Type="http://schemas.openxmlformats.org/officeDocument/2006/relationships/slideLayout" Target="../slideLayouts/slideLayout11.xml"/><Relationship Id="rId4" Type="http://schemas.openxmlformats.org/officeDocument/2006/relationships/image" Target="../media/image5.pn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theme" Target="../theme/theme6.xml"/><Relationship Id="rId5" Type="http://schemas.openxmlformats.org/officeDocument/2006/relationships/slideLayout" Target="../slideLayouts/slideLayout19.xml"/><Relationship Id="rId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A4A0534-8B76-C23F-1EDD-4F30397ABB7C}"/>
              </a:ext>
            </a:extLst>
          </p:cNvPr>
          <p:cNvSpPr txBox="1"/>
          <p:nvPr userDrawn="1">
            <p:extLst>
              <p:ext uri="{1162E1C5-73C7-4A58-AE30-91384D911F3F}">
                <p184:classification xmlns:p184="http://schemas.microsoft.com/office/powerpoint/2018/4/main" val="ftr"/>
              </p:ext>
            </p:extLst>
          </p:nvPr>
        </p:nvSpPr>
        <p:spPr>
          <a:xfrm>
            <a:off x="5187125" y="6642100"/>
            <a:ext cx="1843087" cy="152400"/>
          </a:xfrm>
          <a:prstGeom prst="rect">
            <a:avLst/>
          </a:prstGeom>
        </p:spPr>
        <p:txBody>
          <a:bodyPr horzOverflow="overflow" lIns="0" tIns="0" rIns="0" bIns="0">
            <a:spAutoFit/>
          </a:bodyPr>
          <a:lstStyle/>
          <a:p>
            <a:pPr algn="l"/>
            <a:r>
              <a:rPr lang="en-US" sz="1000">
                <a:solidFill>
                  <a:srgbClr val="0000FF">
                    <a:alpha val="50000"/>
                  </a:srgbClr>
                </a:solidFill>
                <a:latin typeface="Aptos" panose="020B0004020202020204" pitchFamily="34" charset="0"/>
              </a:rPr>
              <a:t>Restricted Use - À usage restreint</a:t>
            </a:r>
          </a:p>
        </p:txBody>
      </p:sp>
    </p:spTree>
    <p:extLst>
      <p:ext uri="{BB962C8B-B14F-4D97-AF65-F5344CB8AC3E}">
        <p14:creationId xmlns:p14="http://schemas.microsoft.com/office/powerpoint/2010/main" val="830004339"/>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47" r:id="rId4"/>
    <p:sldLayoutId id="2147483777"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dirty="0"/>
              <a:t>MODIFIEZ LE STYLE DU TITRE</a:t>
            </a:r>
            <a:endParaRPr lang="en-US" dirty="0"/>
          </a:p>
        </p:txBody>
      </p:sp>
      <p:sp>
        <p:nvSpPr>
          <p:cNvPr id="3" name="Text Placeholder 2"/>
          <p:cNvSpPr>
            <a:spLocks noGrp="1"/>
          </p:cNvSpPr>
          <p:nvPr>
            <p:ph type="body" idx="1"/>
          </p:nvPr>
        </p:nvSpPr>
        <p:spPr>
          <a:xfrm>
            <a:off x="838200" y="1890102"/>
            <a:ext cx="10515600" cy="4194175"/>
          </a:xfrm>
          <a:prstGeom prst="rect">
            <a:avLst/>
          </a:prstGeom>
        </p:spPr>
        <p:txBody>
          <a:bodyPr vert="horz" lIns="91440" tIns="45720" rIns="91440" bIns="45720" rtlCol="0">
            <a:normAutofit/>
          </a:bodyPr>
          <a:lstStyle/>
          <a:p>
            <a:pPr lvl="0"/>
            <a:r>
              <a:rPr lang="fr-FR" dirty="0"/>
              <a:t>Modifiez les styles du texte du masque</a:t>
            </a:r>
          </a:p>
        </p:txBody>
      </p:sp>
      <p:sp>
        <p:nvSpPr>
          <p:cNvPr id="5" name="TextBox 4">
            <a:extLst>
              <a:ext uri="{FF2B5EF4-FFF2-40B4-BE49-F238E27FC236}">
                <a16:creationId xmlns:a16="http://schemas.microsoft.com/office/drawing/2014/main" id="{A0FA2521-0F97-82A1-7BF0-51F462731EBB}"/>
              </a:ext>
            </a:extLst>
          </p:cNvPr>
          <p:cNvSpPr txBox="1"/>
          <p:nvPr userDrawn="1">
            <p:extLst>
              <p:ext uri="{1162E1C5-73C7-4A58-AE30-91384D911F3F}">
                <p184:classification xmlns:p184="http://schemas.microsoft.com/office/powerpoint/2018/4/main" val="ftr"/>
              </p:ext>
            </p:extLst>
          </p:nvPr>
        </p:nvSpPr>
        <p:spPr>
          <a:xfrm>
            <a:off x="5187125" y="6642100"/>
            <a:ext cx="1843087" cy="152400"/>
          </a:xfrm>
          <a:prstGeom prst="rect">
            <a:avLst/>
          </a:prstGeom>
        </p:spPr>
        <p:txBody>
          <a:bodyPr horzOverflow="overflow" lIns="0" tIns="0" rIns="0" bIns="0">
            <a:spAutoFit/>
          </a:bodyPr>
          <a:lstStyle/>
          <a:p>
            <a:pPr algn="l"/>
            <a:r>
              <a:rPr lang="en-US" sz="1000">
                <a:solidFill>
                  <a:srgbClr val="0000FF">
                    <a:alpha val="50000"/>
                  </a:srgbClr>
                </a:solidFill>
                <a:latin typeface="Aptos" panose="020B0004020202020204" pitchFamily="34" charset="0"/>
              </a:rPr>
              <a:t>Restricted Use - À usage restreint</a:t>
            </a:r>
          </a:p>
        </p:txBody>
      </p:sp>
    </p:spTree>
    <p:extLst>
      <p:ext uri="{BB962C8B-B14F-4D97-AF65-F5344CB8AC3E}">
        <p14:creationId xmlns:p14="http://schemas.microsoft.com/office/powerpoint/2010/main" val="949311084"/>
      </p:ext>
    </p:extLst>
  </p:cSld>
  <p:clrMap bg1="lt1" tx1="dk1" bg2="lt2" tx2="dk2" accent1="accent1" accent2="accent2" accent3="accent3" accent4="accent4" accent5="accent5" accent6="accent6" hlink="hlink" folHlink="folHlink"/>
  <p:sldLayoutIdLst>
    <p:sldLayoutId id="2147483762" r:id="rId1"/>
    <p:sldLayoutId id="2147483764" r:id="rId2"/>
  </p:sldLayoutIdLst>
  <p:hf sldNum="0" hdr="0" ftr="0" dt="0"/>
  <p:txStyles>
    <p:titleStyle>
      <a:lvl1pPr algn="l" defTabSz="914400" rtl="0" eaLnBrk="1" latinLnBrk="0" hangingPunct="1">
        <a:lnSpc>
          <a:spcPct val="90000"/>
        </a:lnSpc>
        <a:spcBef>
          <a:spcPct val="0"/>
        </a:spcBef>
        <a:buNone/>
        <a:defRPr sz="5400" b="0" i="0" kern="1200">
          <a:solidFill>
            <a:srgbClr val="F39200"/>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SzPct val="120000"/>
        <a:buFontTx/>
        <a:buBlip>
          <a:blip r:embed="rId4"/>
        </a:buBlip>
        <a:defRPr sz="2200" kern="1200">
          <a:solidFill>
            <a:srgbClr val="004070"/>
          </a:solidFill>
          <a:latin typeface="Arial" charset="0"/>
          <a:ea typeface="Arial" charset="0"/>
          <a:cs typeface="Arial" charset="0"/>
        </a:defRPr>
      </a:lvl1pPr>
      <a:lvl2pPr marL="742950" indent="-285750" algn="l" defTabSz="914400" rtl="0" eaLnBrk="1" latinLnBrk="0" hangingPunct="1">
        <a:lnSpc>
          <a:spcPct val="90000"/>
        </a:lnSpc>
        <a:spcBef>
          <a:spcPts val="500"/>
        </a:spcBef>
        <a:buFont typeface="Arial" panose="020B0604020202020204" pitchFamily="34" charset="0"/>
        <a:buChar char="•"/>
        <a:defRPr sz="2000" kern="1200">
          <a:solidFill>
            <a:srgbClr val="004070"/>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rgbClr val="004070"/>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004070"/>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004070"/>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a:t>Modifiez les styles du texte du masque</a:t>
            </a:r>
            <a:endParaRPr lang="en-US" dirty="0"/>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charset="0"/>
                <a:ea typeface="Arial" charset="0"/>
                <a:cs typeface="Arial" charset="0"/>
              </a:defRPr>
            </a:lvl1pPr>
          </a:lstStyle>
          <a:p>
            <a:fld id="{8622CB59-A246-43EB-912A-6DCBDF810C37}" type="slidenum">
              <a:rPr lang="fr-FR" smtClean="0"/>
              <a:pPr/>
              <a:t>‹nr.›</a:t>
            </a:fld>
            <a:endParaRPr lang="fr-FR" dirty="0"/>
          </a:p>
        </p:txBody>
      </p:sp>
      <p:sp>
        <p:nvSpPr>
          <p:cNvPr id="5" name="TextBox 4">
            <a:extLst>
              <a:ext uri="{FF2B5EF4-FFF2-40B4-BE49-F238E27FC236}">
                <a16:creationId xmlns:a16="http://schemas.microsoft.com/office/drawing/2014/main" id="{D8683210-EB1D-3D49-B42E-B5BE48B627F2}"/>
              </a:ext>
            </a:extLst>
          </p:cNvPr>
          <p:cNvSpPr txBox="1"/>
          <p:nvPr userDrawn="1">
            <p:extLst>
              <p:ext uri="{1162E1C5-73C7-4A58-AE30-91384D911F3F}">
                <p184:classification xmlns:p184="http://schemas.microsoft.com/office/powerpoint/2018/4/main" val="ftr"/>
              </p:ext>
            </p:extLst>
          </p:nvPr>
        </p:nvSpPr>
        <p:spPr>
          <a:xfrm>
            <a:off x="5187125" y="6642100"/>
            <a:ext cx="1843087" cy="152400"/>
          </a:xfrm>
          <a:prstGeom prst="rect">
            <a:avLst/>
          </a:prstGeom>
        </p:spPr>
        <p:txBody>
          <a:bodyPr horzOverflow="overflow" lIns="0" tIns="0" rIns="0" bIns="0">
            <a:spAutoFit/>
          </a:bodyPr>
          <a:lstStyle/>
          <a:p>
            <a:pPr algn="l"/>
            <a:r>
              <a:rPr lang="en-US" sz="1000">
                <a:solidFill>
                  <a:srgbClr val="0000FF">
                    <a:alpha val="50000"/>
                  </a:srgbClr>
                </a:solidFill>
                <a:latin typeface="Aptos" panose="020B0004020202020204" pitchFamily="34" charset="0"/>
              </a:rPr>
              <a:t>Restricted Use - À usage restreint</a:t>
            </a:r>
          </a:p>
        </p:txBody>
      </p:sp>
    </p:spTree>
    <p:extLst>
      <p:ext uri="{BB962C8B-B14F-4D97-AF65-F5344CB8AC3E}">
        <p14:creationId xmlns:p14="http://schemas.microsoft.com/office/powerpoint/2010/main" val="1050412103"/>
      </p:ext>
    </p:extLst>
  </p:cSld>
  <p:clrMap bg1="lt1" tx1="dk1" bg2="lt2" tx2="dk2" accent1="accent1" accent2="accent2" accent3="accent3" accent4="accent4" accent5="accent5" accent6="accent6" hlink="hlink" folHlink="folHlink"/>
  <p:sldLayoutIdLst>
    <p:sldLayoutId id="2147483766" r:id="rId1"/>
    <p:sldLayoutId id="2147483768" r:id="rId2"/>
    <p:sldLayoutId id="2147483778" r:id="rId3"/>
  </p:sldLayoutIdLst>
  <p:txStyles>
    <p:titleStyle>
      <a:lvl1pPr algn="l" defTabSz="914400" rtl="0" eaLnBrk="1" latinLnBrk="0" hangingPunct="1">
        <a:lnSpc>
          <a:spcPct val="90000"/>
        </a:lnSpc>
        <a:spcBef>
          <a:spcPct val="0"/>
        </a:spcBef>
        <a:buNone/>
        <a:defRPr sz="5400" b="0" i="0" kern="1200">
          <a:solidFill>
            <a:srgbClr val="009FE3"/>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SzPct val="120000"/>
        <a:buFontTx/>
        <a:buBlip>
          <a:blip r:embed="rId5"/>
        </a:buBlip>
        <a:defRPr sz="2200" kern="1200">
          <a:solidFill>
            <a:srgbClr val="004070"/>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rgbClr val="004070"/>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rgbClr val="004070"/>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004070"/>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004070"/>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a:t>Modifiez les styles du texte du masque</a:t>
            </a: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charset="0"/>
                <a:ea typeface="Arial" charset="0"/>
                <a:cs typeface="Arial" charset="0"/>
              </a:defRPr>
            </a:lvl1pPr>
          </a:lstStyle>
          <a:p>
            <a:fld id="{E7A59D7D-739B-427B-950E-F0A4881CEBFB}" type="slidenum">
              <a:rPr lang="fr-FR" smtClean="0"/>
              <a:pPr/>
              <a:t>‹nr.›</a:t>
            </a:fld>
            <a:endParaRPr lang="fr-FR" dirty="0"/>
          </a:p>
        </p:txBody>
      </p:sp>
      <p:sp>
        <p:nvSpPr>
          <p:cNvPr id="5" name="TextBox 4">
            <a:extLst>
              <a:ext uri="{FF2B5EF4-FFF2-40B4-BE49-F238E27FC236}">
                <a16:creationId xmlns:a16="http://schemas.microsoft.com/office/drawing/2014/main" id="{1B6D98B2-A5CC-7BFB-F4FE-00DF69523E5C}"/>
              </a:ext>
            </a:extLst>
          </p:cNvPr>
          <p:cNvSpPr txBox="1"/>
          <p:nvPr userDrawn="1">
            <p:extLst>
              <p:ext uri="{1162E1C5-73C7-4A58-AE30-91384D911F3F}">
                <p184:classification xmlns:p184="http://schemas.microsoft.com/office/powerpoint/2018/4/main" val="ftr"/>
              </p:ext>
            </p:extLst>
          </p:nvPr>
        </p:nvSpPr>
        <p:spPr>
          <a:xfrm>
            <a:off x="5187125" y="6642100"/>
            <a:ext cx="1843087" cy="152400"/>
          </a:xfrm>
          <a:prstGeom prst="rect">
            <a:avLst/>
          </a:prstGeom>
        </p:spPr>
        <p:txBody>
          <a:bodyPr horzOverflow="overflow" lIns="0" tIns="0" rIns="0" bIns="0">
            <a:spAutoFit/>
          </a:bodyPr>
          <a:lstStyle/>
          <a:p>
            <a:pPr algn="l"/>
            <a:r>
              <a:rPr lang="en-US" sz="1000">
                <a:solidFill>
                  <a:srgbClr val="0000FF">
                    <a:alpha val="50000"/>
                  </a:srgbClr>
                </a:solidFill>
                <a:latin typeface="Aptos" panose="020B0004020202020204" pitchFamily="34" charset="0"/>
              </a:rPr>
              <a:t>Restricted Use - À usage restreint</a:t>
            </a:r>
          </a:p>
        </p:txBody>
      </p:sp>
    </p:spTree>
    <p:extLst>
      <p:ext uri="{BB962C8B-B14F-4D97-AF65-F5344CB8AC3E}">
        <p14:creationId xmlns:p14="http://schemas.microsoft.com/office/powerpoint/2010/main" val="1960636781"/>
      </p:ext>
    </p:extLst>
  </p:cSld>
  <p:clrMap bg1="lt1" tx1="dk1" bg2="lt2" tx2="dk2" accent1="accent1" accent2="accent2" accent3="accent3" accent4="accent4" accent5="accent5" accent6="accent6" hlink="hlink" folHlink="folHlink"/>
  <p:sldLayoutIdLst>
    <p:sldLayoutId id="2147483770" r:id="rId1"/>
    <p:sldLayoutId id="2147483772" r:id="rId2"/>
  </p:sldLayoutIdLst>
  <p:txStyles>
    <p:titleStyle>
      <a:lvl1pPr algn="l" defTabSz="914400" rtl="0" eaLnBrk="1" latinLnBrk="0" hangingPunct="1">
        <a:lnSpc>
          <a:spcPct val="90000"/>
        </a:lnSpc>
        <a:spcBef>
          <a:spcPct val="0"/>
        </a:spcBef>
        <a:buNone/>
        <a:defRPr sz="5400" b="0" i="0" kern="1200">
          <a:solidFill>
            <a:srgbClr val="004070"/>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SzPct val="120000"/>
        <a:buFontTx/>
        <a:buBlip>
          <a:blip r:embed="rId4"/>
        </a:buBlip>
        <a:defRPr sz="2200" kern="1200">
          <a:solidFill>
            <a:srgbClr val="004070"/>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rgbClr val="004070"/>
          </a:solidFill>
          <a:latin typeface="HelveticaNeueLT Std"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rgbClr val="004070"/>
          </a:solidFill>
          <a:latin typeface="HelveticaNeueLT Std"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004070"/>
          </a:solidFill>
          <a:latin typeface="HelveticaNeueLT Std"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004070"/>
          </a:solidFill>
          <a:latin typeface="HelveticaNeueLT Std"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a:t>Modifiez les styles du texte du masque</a:t>
            </a: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656909-BEB2-4387-83F6-4AD0735AD7D9}" type="slidenum">
              <a:rPr lang="fr-FR" smtClean="0"/>
              <a:t>‹nr.›</a:t>
            </a:fld>
            <a:endParaRPr lang="fr-FR"/>
          </a:p>
        </p:txBody>
      </p:sp>
      <p:sp>
        <p:nvSpPr>
          <p:cNvPr id="5" name="TextBox 4">
            <a:extLst>
              <a:ext uri="{FF2B5EF4-FFF2-40B4-BE49-F238E27FC236}">
                <a16:creationId xmlns:a16="http://schemas.microsoft.com/office/drawing/2014/main" id="{A0C3E012-E7D7-09F5-B29E-91BA59A66A06}"/>
              </a:ext>
            </a:extLst>
          </p:cNvPr>
          <p:cNvSpPr txBox="1"/>
          <p:nvPr userDrawn="1">
            <p:extLst>
              <p:ext uri="{1162E1C5-73C7-4A58-AE30-91384D911F3F}">
                <p184:classification xmlns:p184="http://schemas.microsoft.com/office/powerpoint/2018/4/main" val="ftr"/>
              </p:ext>
            </p:extLst>
          </p:nvPr>
        </p:nvSpPr>
        <p:spPr>
          <a:xfrm>
            <a:off x="5187125" y="6642100"/>
            <a:ext cx="1843087" cy="152400"/>
          </a:xfrm>
          <a:prstGeom prst="rect">
            <a:avLst/>
          </a:prstGeom>
        </p:spPr>
        <p:txBody>
          <a:bodyPr horzOverflow="overflow" lIns="0" tIns="0" rIns="0" bIns="0">
            <a:spAutoFit/>
          </a:bodyPr>
          <a:lstStyle/>
          <a:p>
            <a:pPr algn="l"/>
            <a:r>
              <a:rPr lang="en-US" sz="1000">
                <a:solidFill>
                  <a:srgbClr val="0000FF">
                    <a:alpha val="50000"/>
                  </a:srgbClr>
                </a:solidFill>
                <a:latin typeface="Aptos" panose="020B0004020202020204" pitchFamily="34" charset="0"/>
              </a:rPr>
              <a:t>Restricted Use - À usage restreint</a:t>
            </a:r>
          </a:p>
        </p:txBody>
      </p:sp>
    </p:spTree>
    <p:extLst>
      <p:ext uri="{BB962C8B-B14F-4D97-AF65-F5344CB8AC3E}">
        <p14:creationId xmlns:p14="http://schemas.microsoft.com/office/powerpoint/2010/main" val="1433298699"/>
      </p:ext>
    </p:extLst>
  </p:cSld>
  <p:clrMap bg1="lt1" tx1="dk1" bg2="lt2" tx2="dk2" accent1="accent1" accent2="accent2" accent3="accent3" accent4="accent4" accent5="accent5" accent6="accent6" hlink="hlink" folHlink="folHlink"/>
  <p:sldLayoutIdLst>
    <p:sldLayoutId id="2147483774" r:id="rId1"/>
    <p:sldLayoutId id="2147483776" r:id="rId2"/>
  </p:sldLayoutIdLst>
  <p:txStyles>
    <p:titleStyle>
      <a:lvl1pPr algn="l" defTabSz="914400" rtl="0" eaLnBrk="1" latinLnBrk="0" hangingPunct="1">
        <a:lnSpc>
          <a:spcPct val="90000"/>
        </a:lnSpc>
        <a:spcBef>
          <a:spcPct val="0"/>
        </a:spcBef>
        <a:buNone/>
        <a:defRPr sz="5400" kern="1200">
          <a:solidFill>
            <a:srgbClr val="D2112F"/>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SzPct val="120000"/>
        <a:buFontTx/>
        <a:buBlip>
          <a:blip r:embed="rId4"/>
        </a:buBlip>
        <a:defRPr sz="2200" kern="1200">
          <a:solidFill>
            <a:srgbClr val="004070"/>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rgbClr val="004070"/>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rgbClr val="004070"/>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004070"/>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004070"/>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endParaRPr lang="fr-FR" dirty="0"/>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algn="l"/>
            <a:endParaRPr lang="fr-BE" sz="3900" dirty="0">
              <a:solidFill>
                <a:schemeClr val="bg1"/>
              </a:solidFill>
              <a:latin typeface="HelveticaNeueLT Std UltLt" panose="020B0303020202020204" pitchFamily="34" charset="0"/>
            </a:endParaRP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660DDB-D4F9-4D6A-B001-45A8040C4385}" type="datetimeFigureOut">
              <a:rPr lang="fr-FR" smtClean="0"/>
              <a:t>16/03/2026</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E31150-1753-4F5A-87C3-CAA4EB4FA09D}" type="slidenum">
              <a:rPr lang="fr-FR" smtClean="0"/>
              <a:t>‹nr.›</a:t>
            </a:fld>
            <a:endParaRPr lang="fr-FR"/>
          </a:p>
        </p:txBody>
      </p:sp>
      <p:sp>
        <p:nvSpPr>
          <p:cNvPr id="8" name="TextBox 7">
            <a:extLst>
              <a:ext uri="{FF2B5EF4-FFF2-40B4-BE49-F238E27FC236}">
                <a16:creationId xmlns:a16="http://schemas.microsoft.com/office/drawing/2014/main" id="{2B68DCDD-E05E-DC88-7931-116BF4CB195A}"/>
              </a:ext>
            </a:extLst>
          </p:cNvPr>
          <p:cNvSpPr txBox="1"/>
          <p:nvPr userDrawn="1">
            <p:extLst>
              <p:ext uri="{1162E1C5-73C7-4A58-AE30-91384D911F3F}">
                <p184:classification xmlns:p184="http://schemas.microsoft.com/office/powerpoint/2018/4/main" val="ftr"/>
              </p:ext>
            </p:extLst>
          </p:nvPr>
        </p:nvSpPr>
        <p:spPr>
          <a:xfrm>
            <a:off x="5187125" y="6642100"/>
            <a:ext cx="1843087" cy="152400"/>
          </a:xfrm>
          <a:prstGeom prst="rect">
            <a:avLst/>
          </a:prstGeom>
        </p:spPr>
        <p:txBody>
          <a:bodyPr horzOverflow="overflow" lIns="0" tIns="0" rIns="0" bIns="0">
            <a:spAutoFit/>
          </a:bodyPr>
          <a:lstStyle/>
          <a:p>
            <a:pPr algn="l"/>
            <a:r>
              <a:rPr lang="en-US" sz="1000">
                <a:solidFill>
                  <a:srgbClr val="0000FF">
                    <a:alpha val="50000"/>
                  </a:srgbClr>
                </a:solidFill>
                <a:latin typeface="Aptos" panose="020B0004020202020204" pitchFamily="34" charset="0"/>
              </a:rPr>
              <a:t>Restricted Use - À usage restreint</a:t>
            </a:r>
          </a:p>
        </p:txBody>
      </p:sp>
    </p:spTree>
    <p:extLst>
      <p:ext uri="{BB962C8B-B14F-4D97-AF65-F5344CB8AC3E}">
        <p14:creationId xmlns:p14="http://schemas.microsoft.com/office/powerpoint/2010/main" val="3681515307"/>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Lst>
  <p:txStyles>
    <p:titleStyle>
      <a:lvl1pPr algn="l" defTabSz="914400" rtl="0" eaLnBrk="1" latinLnBrk="0" hangingPunct="1">
        <a:lnSpc>
          <a:spcPct val="90000"/>
        </a:lnSpc>
        <a:spcBef>
          <a:spcPct val="0"/>
        </a:spcBef>
        <a:buNone/>
        <a:defRPr sz="4900" kern="1200">
          <a:solidFill>
            <a:srgbClr val="009FE3"/>
          </a:solidFill>
          <a:latin typeface="HelveticaNeueLT Std UltLt" panose="020B0303020202020204" pitchFamily="34"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3900" b="0" kern="1200">
          <a:solidFill>
            <a:schemeClr val="bg1"/>
          </a:solidFill>
          <a:latin typeface="HelveticaNeueLT Std UltLt" panose="020B03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9.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0.pn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19.png"/><Relationship Id="rId4" Type="http://schemas.openxmlformats.org/officeDocument/2006/relationships/diagramData" Target="../diagrams/data1.xml"/><Relationship Id="rId9"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8.png"/><Relationship Id="rId7" Type="http://schemas.openxmlformats.org/officeDocument/2006/relationships/diagramQuickStyle" Target="../diagrams/quickStyle2.xml"/><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19.png"/><Relationship Id="rId9" Type="http://schemas.microsoft.com/office/2007/relationships/diagramDrawing" Target="../diagrams/drawing2.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0.png"/><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8.xml"/><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7.xml"/><Relationship Id="rId1" Type="http://schemas.openxmlformats.org/officeDocument/2006/relationships/slideLayout" Target="../slideLayouts/slideLayout8.xml"/><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8.xml"/><Relationship Id="rId4" Type="http://schemas.openxmlformats.org/officeDocument/2006/relationships/image" Target="../media/image29.png"/></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8.xml"/><Relationship Id="rId4" Type="http://schemas.openxmlformats.org/officeDocument/2006/relationships/image" Target="../media/image30.png"/></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1.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3.xml"/><Relationship Id="rId1" Type="http://schemas.openxmlformats.org/officeDocument/2006/relationships/slideLayout" Target="../slideLayouts/slideLayout8.xml"/><Relationship Id="rId5" Type="http://schemas.openxmlformats.org/officeDocument/2006/relationships/image" Target="../media/image31.emf"/><Relationship Id="rId4" Type="http://schemas.openxmlformats.org/officeDocument/2006/relationships/image" Target="../media/image22.jpeg"/></Relationships>
</file>

<file path=ppt/slides/_rels/slide4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4.xml"/><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2"/>
          </p:nvPr>
        </p:nvSpPr>
        <p:spPr/>
        <p:txBody>
          <a:bodyPr>
            <a:normAutofit/>
          </a:bodyPr>
          <a:lstStyle/>
          <a:p>
            <a:r>
              <a:rPr lang="nl-BE" sz="1800" noProof="0" dirty="0"/>
              <a:t>2025</a:t>
            </a:r>
          </a:p>
        </p:txBody>
      </p:sp>
      <p:sp>
        <p:nvSpPr>
          <p:cNvPr id="3" name="Espace réservé du contenu 2"/>
          <p:cNvSpPr>
            <a:spLocks noGrp="1"/>
          </p:cNvSpPr>
          <p:nvPr>
            <p:ph sz="quarter" idx="13"/>
          </p:nvPr>
        </p:nvSpPr>
        <p:spPr>
          <a:xfrm>
            <a:off x="4724400" y="5227515"/>
            <a:ext cx="7134225" cy="530225"/>
          </a:xfrm>
        </p:spPr>
        <p:txBody>
          <a:bodyPr/>
          <a:lstStyle/>
          <a:p>
            <a:r>
              <a:rPr lang="nl-BE" sz="1800" dirty="0"/>
              <a:t>Marijke Van Kerckhove</a:t>
            </a:r>
            <a:br>
              <a:rPr lang="nl-BE" sz="1800" dirty="0"/>
            </a:br>
            <a:r>
              <a:rPr lang="nl-BE" sz="1800" dirty="0"/>
              <a:t>Raissa Mandeh Mbou
</a:t>
            </a:r>
            <a:r>
              <a:rPr lang="nl-BE" sz="1800" dirty="0" err="1"/>
              <a:t>Conseillers</a:t>
            </a:r>
            <a:r>
              <a:rPr lang="nl-BE" sz="1800" dirty="0"/>
              <a:t> en prévention </a:t>
            </a:r>
            <a:r>
              <a:rPr lang="nl-BE" sz="1800" dirty="0" err="1"/>
              <a:t>aspects</a:t>
            </a:r>
            <a:r>
              <a:rPr lang="nl-BE" sz="1800" dirty="0"/>
              <a:t> </a:t>
            </a:r>
            <a:r>
              <a:rPr lang="nl-BE" sz="1800" dirty="0" err="1"/>
              <a:t>psychosociaux</a:t>
            </a:r>
            <a:endParaRPr lang="nl-BE" sz="1800" noProof="0" dirty="0"/>
          </a:p>
        </p:txBody>
      </p:sp>
      <p:sp>
        <p:nvSpPr>
          <p:cNvPr id="5" name="Espace réservé du contenu 4"/>
          <p:cNvSpPr>
            <a:spLocks noGrp="1"/>
          </p:cNvSpPr>
          <p:nvPr>
            <p:ph sz="quarter" idx="15"/>
          </p:nvPr>
        </p:nvSpPr>
        <p:spPr>
          <a:xfrm>
            <a:off x="1653142" y="4053862"/>
            <a:ext cx="10131425" cy="578288"/>
          </a:xfrm>
        </p:spPr>
        <p:txBody>
          <a:bodyPr>
            <a:normAutofit/>
          </a:bodyPr>
          <a:lstStyle/>
          <a:p>
            <a:pPr algn="ctr"/>
            <a:r>
              <a:rPr lang="nl-BE" sz="2800" noProof="0" dirty="0">
                <a:solidFill>
                  <a:srgbClr val="009FE3"/>
                </a:solidFill>
              </a:rPr>
              <a:t>CNT</a:t>
            </a:r>
          </a:p>
        </p:txBody>
      </p:sp>
      <p:pic>
        <p:nvPicPr>
          <p:cNvPr id="6" name="Afbeelding 4">
            <a:extLst>
              <a:ext uri="{FF2B5EF4-FFF2-40B4-BE49-F238E27FC236}">
                <a16:creationId xmlns:a16="http://schemas.microsoft.com/office/drawing/2014/main" id="{C250527D-E3E2-48CD-B377-35EFF2F6D298}"/>
              </a:ext>
            </a:extLst>
          </p:cNvPr>
          <p:cNvPicPr>
            <a:picLocks noChangeAspect="1"/>
          </p:cNvPicPr>
          <p:nvPr/>
        </p:nvPicPr>
        <p:blipFill>
          <a:blip r:embed="rId3"/>
          <a:stretch>
            <a:fillRect/>
          </a:stretch>
        </p:blipFill>
        <p:spPr>
          <a:xfrm>
            <a:off x="5855855" y="68304"/>
            <a:ext cx="6336145" cy="2122835"/>
          </a:xfrm>
          <a:prstGeom prst="rect">
            <a:avLst/>
          </a:prstGeom>
        </p:spPr>
      </p:pic>
      <p:sp>
        <p:nvSpPr>
          <p:cNvPr id="7" name="Espace réservé du contenu 6">
            <a:extLst>
              <a:ext uri="{FF2B5EF4-FFF2-40B4-BE49-F238E27FC236}">
                <a16:creationId xmlns:a16="http://schemas.microsoft.com/office/drawing/2014/main" id="{C349A01F-4BD9-4484-AA3A-B12A6DECB157}"/>
              </a:ext>
            </a:extLst>
          </p:cNvPr>
          <p:cNvSpPr>
            <a:spLocks noGrp="1"/>
          </p:cNvSpPr>
          <p:nvPr>
            <p:ph sz="quarter" idx="14"/>
          </p:nvPr>
        </p:nvSpPr>
        <p:spPr>
          <a:xfrm>
            <a:off x="1653142" y="3158550"/>
            <a:ext cx="10131425" cy="644658"/>
          </a:xfrm>
        </p:spPr>
        <p:txBody>
          <a:bodyPr>
            <a:normAutofit/>
          </a:bodyPr>
          <a:lstStyle/>
          <a:p>
            <a:pPr algn="ctr"/>
            <a:r>
              <a:rPr lang="nl-BE" sz="3600" dirty="0">
                <a:solidFill>
                  <a:srgbClr val="002060"/>
                </a:solidFill>
              </a:rPr>
              <a:t>Questionnaires qualitatifs</a:t>
            </a:r>
            <a:endParaRPr lang="nl-BE" sz="3600" noProof="0" dirty="0">
              <a:solidFill>
                <a:srgbClr val="002060"/>
              </a:solidFill>
            </a:endParaRPr>
          </a:p>
        </p:txBody>
      </p:sp>
      <p:sp>
        <p:nvSpPr>
          <p:cNvPr id="8" name="Espace réservé du contenu 6">
            <a:extLst>
              <a:ext uri="{FF2B5EF4-FFF2-40B4-BE49-F238E27FC236}">
                <a16:creationId xmlns:a16="http://schemas.microsoft.com/office/drawing/2014/main" id="{DD68A133-CDA7-4D55-9420-1FBB029B1FC2}"/>
              </a:ext>
            </a:extLst>
          </p:cNvPr>
          <p:cNvSpPr txBox="1">
            <a:spLocks/>
          </p:cNvSpPr>
          <p:nvPr/>
        </p:nvSpPr>
        <p:spPr>
          <a:xfrm>
            <a:off x="1653142" y="2329608"/>
            <a:ext cx="10131425" cy="940087"/>
          </a:xfrm>
          <a:prstGeom prst="rect">
            <a:avLst/>
          </a:prstGeom>
        </p:spPr>
        <p:txBody>
          <a:bodyPr anchor="ctr">
            <a:normAutofit/>
          </a:bodyPr>
          <a:lstStyle>
            <a:lvl1pPr marL="0" indent="0" algn="l" defTabSz="914400" rtl="0" eaLnBrk="1" latinLnBrk="0" hangingPunct="1">
              <a:lnSpc>
                <a:spcPct val="90000"/>
              </a:lnSpc>
              <a:spcBef>
                <a:spcPts val="1000"/>
              </a:spcBef>
              <a:buFontTx/>
              <a:buNone/>
              <a:defRPr sz="5400" b="0" i="0" kern="1200" cap="none">
                <a:solidFill>
                  <a:srgbClr val="009FE3"/>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nl-BE" sz="4000" b="1" dirty="0">
                <a:solidFill>
                  <a:srgbClr val="002060"/>
                </a:solidFill>
              </a:rPr>
              <a:t>Analyse des </a:t>
            </a:r>
            <a:r>
              <a:rPr lang="nl-BE" sz="4000" b="1" dirty="0" err="1">
                <a:solidFill>
                  <a:srgbClr val="002060"/>
                </a:solidFill>
              </a:rPr>
              <a:t>Risques</a:t>
            </a:r>
            <a:r>
              <a:rPr lang="nl-BE" sz="4000" b="1" dirty="0">
                <a:solidFill>
                  <a:srgbClr val="002060"/>
                </a:solidFill>
              </a:rPr>
              <a:t> </a:t>
            </a:r>
            <a:r>
              <a:rPr lang="nl-BE" sz="4000" b="1" dirty="0" err="1">
                <a:solidFill>
                  <a:srgbClr val="002060"/>
                </a:solidFill>
              </a:rPr>
              <a:t>Psychosociaux</a:t>
            </a:r>
            <a:endParaRPr lang="nl-BE" sz="4000" b="1" noProof="0" dirty="0">
              <a:solidFill>
                <a:srgbClr val="002060"/>
              </a:solidFill>
            </a:endParaRPr>
          </a:p>
        </p:txBody>
      </p:sp>
      <p:sp>
        <p:nvSpPr>
          <p:cNvPr id="4" name="Espace réservé du contenu 4">
            <a:extLst>
              <a:ext uri="{FF2B5EF4-FFF2-40B4-BE49-F238E27FC236}">
                <a16:creationId xmlns:a16="http://schemas.microsoft.com/office/drawing/2014/main" id="{D0EBB8CF-337D-ECB2-6A31-1083035E6A4D}"/>
              </a:ext>
            </a:extLst>
          </p:cNvPr>
          <p:cNvSpPr txBox="1">
            <a:spLocks/>
          </p:cNvSpPr>
          <p:nvPr/>
        </p:nvSpPr>
        <p:spPr>
          <a:xfrm>
            <a:off x="0" y="6033527"/>
            <a:ext cx="3092116" cy="578288"/>
          </a:xfrm>
          <a:prstGeom prst="rect">
            <a:avLst/>
          </a:prstGeom>
        </p:spPr>
        <p:txBody>
          <a:bodyPr anchor="ctr">
            <a:normAutofit fontScale="55000" lnSpcReduction="20000"/>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3600" b="0" i="0" kern="1200" cap="none">
                <a:solidFill>
                  <a:srgbClr val="004070"/>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fr-FR" sz="2800" dirty="0"/>
              <a:t>Numéro de client : 917002
Numéro d’intervention : 114436</a:t>
            </a:r>
            <a:endParaRPr lang="nl-BE" sz="2800" dirty="0"/>
          </a:p>
        </p:txBody>
      </p:sp>
    </p:spTree>
    <p:extLst>
      <p:ext uri="{BB962C8B-B14F-4D97-AF65-F5344CB8AC3E}">
        <p14:creationId xmlns:p14="http://schemas.microsoft.com/office/powerpoint/2010/main" val="13093563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1">
            <a:extLst>
              <a:ext uri="{FF2B5EF4-FFF2-40B4-BE49-F238E27FC236}">
                <a16:creationId xmlns:a16="http://schemas.microsoft.com/office/drawing/2014/main" id="{2170872E-B8C0-444D-9EBB-13FD0AA490F4}"/>
              </a:ext>
            </a:extLst>
          </p:cNvPr>
          <p:cNvSpPr>
            <a:spLocks noGrp="1"/>
          </p:cNvSpPr>
          <p:nvPr>
            <p:ph sz="quarter" idx="11"/>
          </p:nvPr>
        </p:nvSpPr>
        <p:spPr>
          <a:xfrm>
            <a:off x="1060326" y="721894"/>
            <a:ext cx="10614839" cy="5360854"/>
          </a:xfrm>
        </p:spPr>
        <p:txBody>
          <a:bodyPr>
            <a:normAutofit fontScale="70000" lnSpcReduction="20000"/>
          </a:bodyPr>
          <a:lstStyle/>
          <a:p>
            <a:pPr>
              <a:spcAft>
                <a:spcPts val="600"/>
              </a:spcAft>
            </a:pPr>
            <a:r>
              <a:rPr lang="fr-FR" b="1" dirty="0">
                <a:latin typeface="Arial" charset="0"/>
                <a:ea typeface="Arial" charset="0"/>
                <a:cs typeface="Arial" charset="0"/>
              </a:rPr>
              <a:t>Présentation du projet : </a:t>
            </a:r>
            <a:r>
              <a:rPr lang="fr-FR" dirty="0">
                <a:latin typeface="Arial" charset="0"/>
                <a:ea typeface="Arial" charset="0"/>
                <a:cs typeface="Arial" charset="0"/>
              </a:rPr>
              <a:t>
Contexte et objectifs
Méthodologie 
Chronologie
</a:t>
            </a:r>
            <a:r>
              <a:rPr lang="fr-FR" b="1" dirty="0">
                <a:latin typeface="Arial" charset="0"/>
                <a:ea typeface="Arial" charset="0"/>
                <a:cs typeface="Arial" charset="0"/>
              </a:rPr>
              <a:t>Résultats</a:t>
            </a:r>
            <a:r>
              <a:rPr lang="fr-FR" dirty="0">
                <a:latin typeface="Arial" charset="0"/>
                <a:ea typeface="Arial" charset="0"/>
                <a:cs typeface="Arial" charset="0"/>
              </a:rPr>
              <a:t>
Taux de participation
Facteurs de risque et ressources
Échelle du bien-être
Questions prioritaires et ressources
</a:t>
            </a:r>
            <a:r>
              <a:rPr lang="fr-FR" b="1" dirty="0">
                <a:latin typeface="Arial" charset="0"/>
                <a:ea typeface="Arial" charset="0"/>
                <a:cs typeface="Arial" charset="0"/>
              </a:rPr>
              <a:t>Conclusions </a:t>
            </a:r>
            <a:r>
              <a:rPr lang="fr-FR" dirty="0">
                <a:latin typeface="Arial" charset="0"/>
                <a:ea typeface="Arial" charset="0"/>
                <a:cs typeface="Arial" charset="0"/>
              </a:rPr>
              <a:t>
Résumé</a:t>
            </a:r>
            <a:endParaRPr lang="nl-BE" noProof="0" dirty="0">
              <a:latin typeface="Arial" charset="0"/>
              <a:ea typeface="Arial" charset="0"/>
              <a:cs typeface="Arial" charset="0"/>
            </a:endParaRPr>
          </a:p>
        </p:txBody>
      </p:sp>
    </p:spTree>
    <p:extLst>
      <p:ext uri="{BB962C8B-B14F-4D97-AF65-F5344CB8AC3E}">
        <p14:creationId xmlns:p14="http://schemas.microsoft.com/office/powerpoint/2010/main" val="17158587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F88D7E36-69A2-4DEB-8799-464805BDB17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80940" y="789994"/>
            <a:ext cx="7464142" cy="5278011"/>
          </a:xfrm>
          <a:prstGeom prst="rect">
            <a:avLst/>
          </a:prstGeom>
        </p:spPr>
      </p:pic>
      <p:sp>
        <p:nvSpPr>
          <p:cNvPr id="3" name="Espace réservé du contenu 2">
            <a:extLst>
              <a:ext uri="{FF2B5EF4-FFF2-40B4-BE49-F238E27FC236}">
                <a16:creationId xmlns:a16="http://schemas.microsoft.com/office/drawing/2014/main" id="{5213F526-83C5-4CD5-92FF-FF150DDFFA45}"/>
              </a:ext>
            </a:extLst>
          </p:cNvPr>
          <p:cNvSpPr>
            <a:spLocks noGrp="1"/>
          </p:cNvSpPr>
          <p:nvPr>
            <p:ph sz="quarter" idx="12"/>
          </p:nvPr>
        </p:nvSpPr>
        <p:spPr>
          <a:xfrm>
            <a:off x="1000365" y="380111"/>
            <a:ext cx="10062376" cy="970608"/>
          </a:xfrm>
        </p:spPr>
        <p:txBody>
          <a:bodyPr>
            <a:normAutofit/>
          </a:bodyPr>
          <a:lstStyle/>
          <a:p>
            <a:pPr algn="ctr"/>
            <a:r>
              <a:rPr lang="nl-BE" sz="5400" dirty="0">
                <a:solidFill>
                  <a:srgbClr val="009FE3"/>
                </a:solidFill>
              </a:rPr>
              <a:t>PRÉSENTATION DU PROJET</a:t>
            </a:r>
            <a:endParaRPr lang="nl-BE" sz="5400" noProof="0" dirty="0">
              <a:solidFill>
                <a:srgbClr val="009FE3"/>
              </a:solidFill>
            </a:endParaRPr>
          </a:p>
        </p:txBody>
      </p:sp>
    </p:spTree>
    <p:extLst>
      <p:ext uri="{BB962C8B-B14F-4D97-AF65-F5344CB8AC3E}">
        <p14:creationId xmlns:p14="http://schemas.microsoft.com/office/powerpoint/2010/main" val="19405531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A5142C-5381-475D-8D12-FE310F82FE2E}"/>
              </a:ext>
            </a:extLst>
          </p:cNvPr>
          <p:cNvSpPr>
            <a:spLocks noGrp="1"/>
          </p:cNvSpPr>
          <p:nvPr>
            <p:ph type="title"/>
          </p:nvPr>
        </p:nvSpPr>
        <p:spPr/>
        <p:txBody>
          <a:bodyPr/>
          <a:lstStyle/>
          <a:p>
            <a:r>
              <a:rPr lang="nl-BE" sz="4800" dirty="0">
                <a:solidFill>
                  <a:schemeClr val="accent2"/>
                </a:solidFill>
              </a:rPr>
              <a:t>Contexte de la demande</a:t>
            </a:r>
            <a:endParaRPr lang="nl-BE" sz="4800" noProof="0" dirty="0">
              <a:solidFill>
                <a:schemeClr val="accent2"/>
              </a:solidFill>
            </a:endParaRPr>
          </a:p>
        </p:txBody>
      </p:sp>
      <p:sp>
        <p:nvSpPr>
          <p:cNvPr id="3" name="Espace réservé du texte 2">
            <a:extLst>
              <a:ext uri="{FF2B5EF4-FFF2-40B4-BE49-F238E27FC236}">
                <a16:creationId xmlns:a16="http://schemas.microsoft.com/office/drawing/2014/main" id="{E490CCC8-1060-4865-8C13-7A0737C3CB1F}"/>
              </a:ext>
            </a:extLst>
          </p:cNvPr>
          <p:cNvSpPr>
            <a:spLocks noGrp="1"/>
          </p:cNvSpPr>
          <p:nvPr>
            <p:ph type="body" sz="quarter" idx="10"/>
          </p:nvPr>
        </p:nvSpPr>
        <p:spPr>
          <a:xfrm>
            <a:off x="644525" y="1741488"/>
            <a:ext cx="10159833" cy="4958250"/>
          </a:xfrm>
        </p:spPr>
        <p:txBody>
          <a:bodyPr/>
          <a:lstStyle/>
          <a:p>
            <a:pPr lvl="0">
              <a:lnSpc>
                <a:spcPct val="100000"/>
              </a:lnSpc>
              <a:spcAft>
                <a:spcPts val="1800"/>
              </a:spcAft>
              <a:buSzPct val="120000"/>
              <a:buBlip>
                <a:blip r:embed="rId3"/>
              </a:buBlip>
            </a:pPr>
            <a:r>
              <a:rPr lang="fr-FR" sz="2400" b="1" dirty="0">
                <a:solidFill>
                  <a:srgbClr val="004070"/>
                </a:solidFill>
                <a:latin typeface="Arial" panose="020B0604020202020204" pitchFamily="34" charset="0"/>
                <a:ea typeface="+mn-ea"/>
                <a:cs typeface="Arial" panose="020B0604020202020204" pitchFamily="34" charset="0"/>
              </a:rPr>
              <a:t>Législation relative au bien-être au travail (CODEX) : obligation de l’employeur de détecter et de prévenir les risques psychosociaux 
</a:t>
            </a:r>
            <a:r>
              <a:rPr lang="fr-FR" sz="2400" dirty="0">
                <a:solidFill>
                  <a:srgbClr val="004070"/>
                </a:solidFill>
                <a:latin typeface="Arial" panose="020B0604020202020204" pitchFamily="34" charset="0"/>
                <a:ea typeface="+mn-ea"/>
                <a:cs typeface="Arial" panose="020B0604020202020204" pitchFamily="34" charset="0"/>
              </a:rPr>
              <a:t>L’employeur doit prendre en compte les situations pouvant entraîner du stress, un épuisement professionnel ou des dommages liés à des conflits, à la violence ou au harcèlement au travail</a:t>
            </a:r>
            <a:r>
              <a:rPr lang="fr-FR" sz="2400" b="1" dirty="0">
                <a:solidFill>
                  <a:srgbClr val="004070"/>
                </a:solidFill>
                <a:latin typeface="Arial" panose="020B0604020202020204" pitchFamily="34" charset="0"/>
                <a:ea typeface="+mn-ea"/>
                <a:cs typeface="Arial" panose="020B0604020202020204" pitchFamily="34" charset="0"/>
              </a:rPr>
              <a:t>
</a:t>
            </a:r>
            <a:r>
              <a:rPr lang="fr-FR" sz="2400" dirty="0">
                <a:solidFill>
                  <a:srgbClr val="004070"/>
                </a:solidFill>
                <a:latin typeface="Arial" panose="020B0604020202020204" pitchFamily="34" charset="0"/>
                <a:ea typeface="+mn-ea"/>
                <a:cs typeface="Arial" panose="020B0604020202020204" pitchFamily="34" charset="0"/>
              </a:rPr>
              <a:t>Analyse </a:t>
            </a:r>
            <a:r>
              <a:rPr lang="fr-FR" sz="2400" dirty="0">
                <a:solidFill>
                  <a:schemeClr val="accent2"/>
                </a:solidFill>
                <a:latin typeface="Arial" panose="020B0604020202020204" pitchFamily="34" charset="0"/>
                <a:ea typeface="+mn-ea"/>
                <a:cs typeface="Arial" panose="020B0604020202020204" pitchFamily="34" charset="0"/>
              </a:rPr>
              <a:t>générale</a:t>
            </a:r>
            <a:r>
              <a:rPr lang="fr-FR" sz="2400" dirty="0">
                <a:solidFill>
                  <a:srgbClr val="004070"/>
                </a:solidFill>
                <a:latin typeface="Arial" panose="020B0604020202020204" pitchFamily="34" charset="0"/>
                <a:ea typeface="+mn-ea"/>
                <a:cs typeface="Arial" panose="020B0604020202020204" pitchFamily="34" charset="0"/>
              </a:rPr>
              <a:t> des risques psychosociaux, à la demande de </a:t>
            </a:r>
            <a:r>
              <a:rPr lang="fr-FR" sz="2400" dirty="0">
                <a:solidFill>
                  <a:schemeClr val="accent2"/>
                </a:solidFill>
                <a:latin typeface="Arial" panose="020B0604020202020204" pitchFamily="34" charset="0"/>
                <a:ea typeface="+mn-ea"/>
                <a:cs typeface="Arial" panose="020B0604020202020204" pitchFamily="34" charset="0"/>
              </a:rPr>
              <a:t>l’employeur</a:t>
            </a:r>
            <a:endParaRPr lang="nl-BE" sz="2200" noProof="0" dirty="0">
              <a:solidFill>
                <a:schemeClr val="accent2"/>
              </a:solidFill>
              <a:latin typeface="Arial" panose="020B0604020202020204" pitchFamily="34" charset="0"/>
              <a:ea typeface="+mn-ea"/>
              <a:cs typeface="Arial" panose="020B0604020202020204" pitchFamily="34" charset="0"/>
            </a:endParaRPr>
          </a:p>
        </p:txBody>
      </p:sp>
      <p:pic>
        <p:nvPicPr>
          <p:cNvPr id="5" name="Image 4">
            <a:extLst>
              <a:ext uri="{FF2B5EF4-FFF2-40B4-BE49-F238E27FC236}">
                <a16:creationId xmlns:a16="http://schemas.microsoft.com/office/drawing/2014/main" id="{364B1E13-A728-4B8D-A32D-67D69F5C5365}"/>
              </a:ext>
            </a:extLst>
          </p:cNvPr>
          <p:cNvPicPr>
            <a:picLocks noChangeAspect="1"/>
          </p:cNvPicPr>
          <p:nvPr/>
        </p:nvPicPr>
        <p:blipFill>
          <a:blip r:embed="rId4"/>
          <a:stretch>
            <a:fillRect/>
          </a:stretch>
        </p:blipFill>
        <p:spPr>
          <a:xfrm>
            <a:off x="14259" y="6123801"/>
            <a:ext cx="10119092" cy="706246"/>
          </a:xfrm>
          <a:prstGeom prst="rect">
            <a:avLst/>
          </a:prstGeom>
        </p:spPr>
      </p:pic>
      <p:pic>
        <p:nvPicPr>
          <p:cNvPr id="6" name="Afbeelding 4">
            <a:extLst>
              <a:ext uri="{FF2B5EF4-FFF2-40B4-BE49-F238E27FC236}">
                <a16:creationId xmlns:a16="http://schemas.microsoft.com/office/drawing/2014/main" id="{A9E8484F-DD54-4A07-AFE4-B0B7297978A3}"/>
              </a:ext>
            </a:extLst>
          </p:cNvPr>
          <p:cNvPicPr>
            <a:picLocks noChangeAspect="1"/>
          </p:cNvPicPr>
          <p:nvPr/>
        </p:nvPicPr>
        <p:blipFill>
          <a:blip r:embed="rId5"/>
          <a:stretch>
            <a:fillRect/>
          </a:stretch>
        </p:blipFill>
        <p:spPr>
          <a:xfrm>
            <a:off x="7585023" y="202628"/>
            <a:ext cx="4412105" cy="961010"/>
          </a:xfrm>
          <a:prstGeom prst="rect">
            <a:avLst/>
          </a:prstGeom>
        </p:spPr>
      </p:pic>
    </p:spTree>
    <p:extLst>
      <p:ext uri="{BB962C8B-B14F-4D97-AF65-F5344CB8AC3E}">
        <p14:creationId xmlns:p14="http://schemas.microsoft.com/office/powerpoint/2010/main" val="16871840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A5142C-5381-475D-8D12-FE310F82FE2E}"/>
              </a:ext>
            </a:extLst>
          </p:cNvPr>
          <p:cNvSpPr>
            <a:spLocks noGrp="1"/>
          </p:cNvSpPr>
          <p:nvPr>
            <p:ph type="title"/>
          </p:nvPr>
        </p:nvSpPr>
        <p:spPr/>
        <p:txBody>
          <a:bodyPr/>
          <a:lstStyle/>
          <a:p>
            <a:r>
              <a:rPr lang="nl-BE" sz="4800" dirty="0">
                <a:solidFill>
                  <a:schemeClr val="accent2"/>
                </a:solidFill>
              </a:rPr>
              <a:t>Objectifs</a:t>
            </a:r>
            <a:endParaRPr lang="nl-BE" sz="4800" noProof="0" dirty="0">
              <a:solidFill>
                <a:schemeClr val="accent2"/>
              </a:solidFill>
            </a:endParaRPr>
          </a:p>
        </p:txBody>
      </p:sp>
      <p:sp>
        <p:nvSpPr>
          <p:cNvPr id="3" name="Espace réservé du texte 2">
            <a:extLst>
              <a:ext uri="{FF2B5EF4-FFF2-40B4-BE49-F238E27FC236}">
                <a16:creationId xmlns:a16="http://schemas.microsoft.com/office/drawing/2014/main" id="{E490CCC8-1060-4865-8C13-7A0737C3CB1F}"/>
              </a:ext>
            </a:extLst>
          </p:cNvPr>
          <p:cNvSpPr>
            <a:spLocks noGrp="1"/>
          </p:cNvSpPr>
          <p:nvPr>
            <p:ph type="body" sz="quarter" idx="10"/>
          </p:nvPr>
        </p:nvSpPr>
        <p:spPr>
          <a:xfrm>
            <a:off x="644525" y="1741488"/>
            <a:ext cx="10857664" cy="4958250"/>
          </a:xfrm>
        </p:spPr>
        <p:txBody>
          <a:bodyPr/>
          <a:lstStyle/>
          <a:p>
            <a:pPr>
              <a:lnSpc>
                <a:spcPct val="100000"/>
              </a:lnSpc>
              <a:spcBef>
                <a:spcPts val="600"/>
              </a:spcBef>
              <a:spcAft>
                <a:spcPts val="1200"/>
              </a:spcAft>
              <a:buBlip>
                <a:blip r:embed="rId2"/>
              </a:buBlip>
            </a:pPr>
            <a:r>
              <a:rPr lang="fr-FR" sz="2400" b="1" dirty="0">
                <a:solidFill>
                  <a:srgbClr val="143466"/>
                </a:solidFill>
              </a:rPr>
              <a:t>Obtenir un aperçu du bien-être psychosocial des participants à travers des </a:t>
            </a:r>
            <a:r>
              <a:rPr lang="fr-FR" sz="2400" b="1" dirty="0">
                <a:solidFill>
                  <a:schemeClr val="accent2"/>
                </a:solidFill>
              </a:rPr>
              <a:t>questionnaires qualitatifs.</a:t>
            </a:r>
            <a:r>
              <a:rPr lang="fr-FR" sz="2400" b="1" dirty="0">
                <a:solidFill>
                  <a:srgbClr val="143466"/>
                </a:solidFill>
              </a:rPr>
              <a:t>
Ainsi, l’employeur peut prendre les mesures préventives appropriées pour prévenir les risques psychosociaux au travail. 
Ces mesures doivent être incluses dans le plan global de prévention et doivent être réévaluées chaque fois qu’un changement pourrait modifier l’exposition des travailleurs aux risques psychosociaux. 
Enfin, l’employeur doit évaluer les mesures de prévention au moins une fois par an.
[Art.I.3-1. – Art. I.3-7 du Code sur le bien-être au travail]</a:t>
            </a:r>
            <a:endParaRPr lang="nl-BE" sz="1800" noProof="0" dirty="0">
              <a:solidFill>
                <a:srgbClr val="143466"/>
              </a:solidFill>
            </a:endParaRPr>
          </a:p>
        </p:txBody>
      </p:sp>
      <p:pic>
        <p:nvPicPr>
          <p:cNvPr id="6" name="Afbeelding 4">
            <a:extLst>
              <a:ext uri="{FF2B5EF4-FFF2-40B4-BE49-F238E27FC236}">
                <a16:creationId xmlns:a16="http://schemas.microsoft.com/office/drawing/2014/main" id="{B598B313-02D6-4207-A8AA-CD5609142539}"/>
              </a:ext>
            </a:extLst>
          </p:cNvPr>
          <p:cNvPicPr>
            <a:picLocks noChangeAspect="1"/>
          </p:cNvPicPr>
          <p:nvPr/>
        </p:nvPicPr>
        <p:blipFill>
          <a:blip r:embed="rId3"/>
          <a:stretch>
            <a:fillRect/>
          </a:stretch>
        </p:blipFill>
        <p:spPr>
          <a:xfrm>
            <a:off x="7606507" y="158262"/>
            <a:ext cx="4412105" cy="961010"/>
          </a:xfrm>
          <a:prstGeom prst="rect">
            <a:avLst/>
          </a:prstGeom>
        </p:spPr>
      </p:pic>
    </p:spTree>
    <p:extLst>
      <p:ext uri="{BB962C8B-B14F-4D97-AF65-F5344CB8AC3E}">
        <p14:creationId xmlns:p14="http://schemas.microsoft.com/office/powerpoint/2010/main" val="808305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A5142C-5381-475D-8D12-FE310F82FE2E}"/>
              </a:ext>
            </a:extLst>
          </p:cNvPr>
          <p:cNvSpPr>
            <a:spLocks noGrp="1"/>
          </p:cNvSpPr>
          <p:nvPr>
            <p:ph type="title"/>
          </p:nvPr>
        </p:nvSpPr>
        <p:spPr/>
        <p:txBody>
          <a:bodyPr/>
          <a:lstStyle/>
          <a:p>
            <a:r>
              <a:rPr lang="nl-BE" sz="4800" dirty="0">
                <a:solidFill>
                  <a:schemeClr val="accent2"/>
                </a:solidFill>
              </a:rPr>
              <a:t>Méthodologie</a:t>
            </a:r>
            <a:endParaRPr lang="nl-BE" sz="4800" noProof="0" dirty="0">
              <a:solidFill>
                <a:schemeClr val="accent2"/>
              </a:solidFill>
            </a:endParaRPr>
          </a:p>
        </p:txBody>
      </p:sp>
      <p:sp>
        <p:nvSpPr>
          <p:cNvPr id="3" name="Espace réservé du texte 2">
            <a:extLst>
              <a:ext uri="{FF2B5EF4-FFF2-40B4-BE49-F238E27FC236}">
                <a16:creationId xmlns:a16="http://schemas.microsoft.com/office/drawing/2014/main" id="{E490CCC8-1060-4865-8C13-7A0737C3CB1F}"/>
              </a:ext>
            </a:extLst>
          </p:cNvPr>
          <p:cNvSpPr>
            <a:spLocks noGrp="1"/>
          </p:cNvSpPr>
          <p:nvPr>
            <p:ph type="body" sz="quarter" idx="10"/>
          </p:nvPr>
        </p:nvSpPr>
        <p:spPr>
          <a:xfrm>
            <a:off x="644525" y="1741488"/>
            <a:ext cx="10857664" cy="4958250"/>
          </a:xfrm>
        </p:spPr>
        <p:txBody>
          <a:bodyPr/>
          <a:lstStyle/>
          <a:p>
            <a:pPr>
              <a:spcAft>
                <a:spcPts val="1200"/>
              </a:spcAft>
              <a:buBlip>
                <a:blip r:embed="rId3"/>
              </a:buBlip>
            </a:pPr>
            <a:r>
              <a:rPr lang="nl-BE" sz="2400" b="1" dirty="0">
                <a:solidFill>
                  <a:srgbClr val="143466"/>
                </a:solidFill>
              </a:rPr>
              <a:t>3 stades :</a:t>
            </a:r>
            <a:endParaRPr lang="nl-BE" sz="200" noProof="0" dirty="0">
              <a:solidFill>
                <a:srgbClr val="143466"/>
              </a:solidFill>
            </a:endParaRPr>
          </a:p>
        </p:txBody>
      </p:sp>
      <p:graphicFrame>
        <p:nvGraphicFramePr>
          <p:cNvPr id="6" name="Espace réservé du contenu 5">
            <a:extLst>
              <a:ext uri="{FF2B5EF4-FFF2-40B4-BE49-F238E27FC236}">
                <a16:creationId xmlns:a16="http://schemas.microsoft.com/office/drawing/2014/main" id="{902F7083-8D0D-40B2-8A3B-04471116138C}"/>
              </a:ext>
            </a:extLst>
          </p:cNvPr>
          <p:cNvGraphicFramePr>
            <a:graphicFrameLocks noGrp="1"/>
          </p:cNvGraphicFramePr>
          <p:nvPr>
            <p:ph sz="quarter" idx="11"/>
            <p:extLst>
              <p:ext uri="{D42A27DB-BD31-4B8C-83A1-F6EECF244321}">
                <p14:modId xmlns:p14="http://schemas.microsoft.com/office/powerpoint/2010/main" val="891903270"/>
              </p:ext>
            </p:extLst>
          </p:nvPr>
        </p:nvGraphicFramePr>
        <p:xfrm>
          <a:off x="-2923082" y="2128604"/>
          <a:ext cx="11150517" cy="39139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Image 4">
            <a:extLst>
              <a:ext uri="{FF2B5EF4-FFF2-40B4-BE49-F238E27FC236}">
                <a16:creationId xmlns:a16="http://schemas.microsoft.com/office/drawing/2014/main" id="{364B1E13-A728-4B8D-A32D-67D69F5C5365}"/>
              </a:ext>
            </a:extLst>
          </p:cNvPr>
          <p:cNvPicPr>
            <a:picLocks noChangeAspect="1"/>
          </p:cNvPicPr>
          <p:nvPr/>
        </p:nvPicPr>
        <p:blipFill>
          <a:blip r:embed="rId9"/>
          <a:stretch>
            <a:fillRect/>
          </a:stretch>
        </p:blipFill>
        <p:spPr>
          <a:xfrm>
            <a:off x="14259" y="6123801"/>
            <a:ext cx="10119092" cy="706246"/>
          </a:xfrm>
          <a:prstGeom prst="rect">
            <a:avLst/>
          </a:prstGeom>
        </p:spPr>
      </p:pic>
      <p:sp>
        <p:nvSpPr>
          <p:cNvPr id="7" name="ZoneTexte 6">
            <a:extLst>
              <a:ext uri="{FF2B5EF4-FFF2-40B4-BE49-F238E27FC236}">
                <a16:creationId xmlns:a16="http://schemas.microsoft.com/office/drawing/2014/main" id="{EAEB68E1-CBD3-4AA1-8D7E-01BCDA7D7EEF}"/>
              </a:ext>
            </a:extLst>
          </p:cNvPr>
          <p:cNvSpPr txBox="1"/>
          <p:nvPr/>
        </p:nvSpPr>
        <p:spPr>
          <a:xfrm>
            <a:off x="3777886" y="2560186"/>
            <a:ext cx="7285958" cy="338554"/>
          </a:xfrm>
          <a:prstGeom prst="rect">
            <a:avLst/>
          </a:prstGeom>
          <a:noFill/>
        </p:spPr>
        <p:txBody>
          <a:bodyPr wrap="square" rtlCol="0">
            <a:spAutoFit/>
          </a:bodyPr>
          <a:lstStyle/>
          <a:p>
            <a:pPr marL="285750" indent="-285750">
              <a:buFont typeface="Wingdings" panose="05000000000000000000" pitchFamily="2" charset="2"/>
              <a:buChar char="è"/>
            </a:pPr>
            <a:r>
              <a:rPr lang="fr-FR" sz="1600" b="1" dirty="0">
                <a:solidFill>
                  <a:srgbClr val="002060"/>
                </a:solidFill>
                <a:latin typeface="Arial" panose="020B0604020202020204" pitchFamily="34" charset="0"/>
                <a:cs typeface="Arial" panose="020B0604020202020204" pitchFamily="34" charset="0"/>
                <a:sym typeface="Wingdings" panose="05000000000000000000" pitchFamily="2" charset="2"/>
              </a:rPr>
              <a:t>Cohezio : questionnaires qualitatifs – 30 employés (14 NL + 16 FR)</a:t>
            </a:r>
            <a:endParaRPr lang="nl-BE" sz="1600" noProof="0" dirty="0">
              <a:solidFill>
                <a:srgbClr val="002060"/>
              </a:solidFill>
              <a:highlight>
                <a:srgbClr val="FFFF00"/>
              </a:highlight>
              <a:latin typeface="Arial" panose="020B0604020202020204" pitchFamily="34" charset="0"/>
              <a:cs typeface="Arial" panose="020B0604020202020204" pitchFamily="34" charset="0"/>
              <a:sym typeface="Wingdings" panose="05000000000000000000" pitchFamily="2" charset="2"/>
            </a:endParaRPr>
          </a:p>
        </p:txBody>
      </p:sp>
      <p:sp>
        <p:nvSpPr>
          <p:cNvPr id="8" name="ZoneTexte 7">
            <a:extLst>
              <a:ext uri="{FF2B5EF4-FFF2-40B4-BE49-F238E27FC236}">
                <a16:creationId xmlns:a16="http://schemas.microsoft.com/office/drawing/2014/main" id="{F9B47D52-B540-4DFE-9E3C-CE6BCFFE0F99}"/>
              </a:ext>
            </a:extLst>
          </p:cNvPr>
          <p:cNvSpPr txBox="1"/>
          <p:nvPr/>
        </p:nvSpPr>
        <p:spPr>
          <a:xfrm>
            <a:off x="3777885" y="3859840"/>
            <a:ext cx="7285959" cy="830997"/>
          </a:xfrm>
          <a:prstGeom prst="rect">
            <a:avLst/>
          </a:prstGeom>
          <a:noFill/>
        </p:spPr>
        <p:txBody>
          <a:bodyPr wrap="square" rtlCol="0">
            <a:spAutoFit/>
          </a:bodyPr>
          <a:lstStyle/>
          <a:p>
            <a:r>
              <a:rPr lang="fr-FR" sz="1600" dirty="0">
                <a:solidFill>
                  <a:srgbClr val="002060"/>
                </a:solidFill>
                <a:latin typeface="Arial" panose="020B0604020202020204" pitchFamily="34" charset="0"/>
                <a:cs typeface="Arial" panose="020B0604020202020204" pitchFamily="34" charset="0"/>
                <a:sym typeface="Wingdings" panose="05000000000000000000" pitchFamily="2" charset="2"/>
              </a:rPr>
              <a:t> </a:t>
            </a:r>
            <a:r>
              <a:rPr lang="fr-FR" sz="1600" b="1" dirty="0" err="1">
                <a:solidFill>
                  <a:srgbClr val="002060"/>
                </a:solidFill>
                <a:latin typeface="Arial" panose="020B0604020202020204" pitchFamily="34" charset="0"/>
                <a:cs typeface="Arial" panose="020B0604020202020204" pitchFamily="34" charset="0"/>
                <a:sym typeface="Wingdings" panose="05000000000000000000" pitchFamily="2" charset="2"/>
              </a:rPr>
              <a:t>Cohezio</a:t>
            </a:r>
            <a:r>
              <a:rPr lang="fr-FR" sz="1600" dirty="0">
                <a:solidFill>
                  <a:srgbClr val="002060"/>
                </a:solidFill>
                <a:latin typeface="Arial" panose="020B0604020202020204" pitchFamily="34" charset="0"/>
                <a:cs typeface="Arial" panose="020B0604020202020204" pitchFamily="34" charset="0"/>
                <a:sym typeface="Wingdings" panose="05000000000000000000" pitchFamily="2" charset="2"/>
              </a:rPr>
              <a:t> : traitement et analyse des résultats, rédaction d’un avis utilisant uniquement des données collectives et anonymes + propositions de mesures préventives</a:t>
            </a:r>
            <a:endParaRPr lang="nl-BE" sz="1600" noProof="0" dirty="0">
              <a:solidFill>
                <a:srgbClr val="002060"/>
              </a:solidFill>
              <a:latin typeface="Arial" panose="020B0604020202020204" pitchFamily="34" charset="0"/>
              <a:cs typeface="Arial" panose="020B0604020202020204" pitchFamily="34" charset="0"/>
            </a:endParaRPr>
          </a:p>
        </p:txBody>
      </p:sp>
      <p:sp>
        <p:nvSpPr>
          <p:cNvPr id="9" name="ZoneTexte 8">
            <a:extLst>
              <a:ext uri="{FF2B5EF4-FFF2-40B4-BE49-F238E27FC236}">
                <a16:creationId xmlns:a16="http://schemas.microsoft.com/office/drawing/2014/main" id="{F4DE7D3A-157F-4BD1-A3F4-98A1722779EF}"/>
              </a:ext>
            </a:extLst>
          </p:cNvPr>
          <p:cNvSpPr txBox="1"/>
          <p:nvPr/>
        </p:nvSpPr>
        <p:spPr>
          <a:xfrm>
            <a:off x="3777885" y="5059640"/>
            <a:ext cx="6883830" cy="830997"/>
          </a:xfrm>
          <a:prstGeom prst="rect">
            <a:avLst/>
          </a:prstGeom>
          <a:noFill/>
        </p:spPr>
        <p:txBody>
          <a:bodyPr wrap="square" rtlCol="0">
            <a:spAutoFit/>
          </a:bodyPr>
          <a:lstStyle/>
          <a:p>
            <a:r>
              <a:rPr lang="fr-FR" sz="1600" dirty="0">
                <a:solidFill>
                  <a:srgbClr val="002060"/>
                </a:solidFill>
                <a:latin typeface="Arial" panose="020B0604020202020204" pitchFamily="34" charset="0"/>
                <a:cs typeface="Arial" panose="020B0604020202020204" pitchFamily="34" charset="0"/>
                <a:sym typeface="Wingdings" panose="05000000000000000000" pitchFamily="2" charset="2"/>
              </a:rPr>
              <a:t> </a:t>
            </a:r>
            <a:r>
              <a:rPr lang="fr-FR" sz="1600" b="1" dirty="0">
                <a:solidFill>
                  <a:srgbClr val="002060"/>
                </a:solidFill>
                <a:latin typeface="Arial" panose="020B0604020202020204" pitchFamily="34" charset="0"/>
                <a:cs typeface="Arial" panose="020B0604020202020204" pitchFamily="34" charset="0"/>
                <a:sym typeface="Wingdings" panose="05000000000000000000" pitchFamily="2" charset="2"/>
              </a:rPr>
              <a:t>Employeur</a:t>
            </a:r>
            <a:r>
              <a:rPr lang="fr-FR" sz="1600" dirty="0">
                <a:solidFill>
                  <a:srgbClr val="002060"/>
                </a:solidFill>
                <a:latin typeface="Arial" panose="020B0604020202020204" pitchFamily="34" charset="0"/>
                <a:cs typeface="Arial" panose="020B0604020202020204" pitchFamily="34" charset="0"/>
                <a:sym typeface="Wingdings" panose="05000000000000000000" pitchFamily="2" charset="2"/>
              </a:rPr>
              <a:t> : élaboration et mise en œuvre du plan d’action (avant la mise en œuvre : consultation avec le conseiller en prévention aspects psychosociaux)</a:t>
            </a:r>
            <a:endParaRPr lang="nl-BE" sz="1600" noProof="0" dirty="0">
              <a:solidFill>
                <a:srgbClr val="002060"/>
              </a:solidFill>
              <a:latin typeface="Arial" panose="020B0604020202020204" pitchFamily="34" charset="0"/>
              <a:cs typeface="Arial" panose="020B0604020202020204" pitchFamily="34" charset="0"/>
            </a:endParaRPr>
          </a:p>
        </p:txBody>
      </p:sp>
      <p:pic>
        <p:nvPicPr>
          <p:cNvPr id="10" name="Afbeelding 4">
            <a:extLst>
              <a:ext uri="{FF2B5EF4-FFF2-40B4-BE49-F238E27FC236}">
                <a16:creationId xmlns:a16="http://schemas.microsoft.com/office/drawing/2014/main" id="{AD6417B9-4A08-40CA-A1B8-8B8A77732F2E}"/>
              </a:ext>
            </a:extLst>
          </p:cNvPr>
          <p:cNvPicPr>
            <a:picLocks noChangeAspect="1"/>
          </p:cNvPicPr>
          <p:nvPr/>
        </p:nvPicPr>
        <p:blipFill>
          <a:blip r:embed="rId10"/>
          <a:stretch>
            <a:fillRect/>
          </a:stretch>
        </p:blipFill>
        <p:spPr>
          <a:xfrm>
            <a:off x="7517146" y="121784"/>
            <a:ext cx="4412105" cy="961010"/>
          </a:xfrm>
          <a:prstGeom prst="rect">
            <a:avLst/>
          </a:prstGeom>
        </p:spPr>
      </p:pic>
    </p:spTree>
    <p:extLst>
      <p:ext uri="{BB962C8B-B14F-4D97-AF65-F5344CB8AC3E}">
        <p14:creationId xmlns:p14="http://schemas.microsoft.com/office/powerpoint/2010/main" val="17269209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A5142C-5381-475D-8D12-FE310F82FE2E}"/>
              </a:ext>
            </a:extLst>
          </p:cNvPr>
          <p:cNvSpPr>
            <a:spLocks noGrp="1"/>
          </p:cNvSpPr>
          <p:nvPr>
            <p:ph type="title"/>
          </p:nvPr>
        </p:nvSpPr>
        <p:spPr/>
        <p:txBody>
          <a:bodyPr/>
          <a:lstStyle/>
          <a:p>
            <a:r>
              <a:rPr lang="nl-BE" sz="4800" dirty="0">
                <a:solidFill>
                  <a:schemeClr val="accent2"/>
                </a:solidFill>
              </a:rPr>
              <a:t>Chronologie</a:t>
            </a:r>
            <a:endParaRPr lang="nl-BE" sz="4800" noProof="0" dirty="0">
              <a:solidFill>
                <a:schemeClr val="accent2"/>
              </a:solidFill>
            </a:endParaRPr>
          </a:p>
        </p:txBody>
      </p:sp>
      <p:sp>
        <p:nvSpPr>
          <p:cNvPr id="3" name="Espace réservé du texte 2">
            <a:extLst>
              <a:ext uri="{FF2B5EF4-FFF2-40B4-BE49-F238E27FC236}">
                <a16:creationId xmlns:a16="http://schemas.microsoft.com/office/drawing/2014/main" id="{E490CCC8-1060-4865-8C13-7A0737C3CB1F}"/>
              </a:ext>
            </a:extLst>
          </p:cNvPr>
          <p:cNvSpPr>
            <a:spLocks noGrp="1"/>
          </p:cNvSpPr>
          <p:nvPr>
            <p:ph type="body" sz="quarter" idx="10"/>
          </p:nvPr>
        </p:nvSpPr>
        <p:spPr>
          <a:xfrm>
            <a:off x="644525" y="1741488"/>
            <a:ext cx="10857664" cy="4958250"/>
          </a:xfrm>
        </p:spPr>
        <p:txBody>
          <a:bodyPr/>
          <a:lstStyle/>
          <a:p>
            <a:pPr marL="0" indent="0">
              <a:spcAft>
                <a:spcPts val="1200"/>
              </a:spcAft>
              <a:buNone/>
            </a:pPr>
            <a:endParaRPr lang="nl-BE" sz="2400" b="1" noProof="0" dirty="0">
              <a:solidFill>
                <a:srgbClr val="143466"/>
              </a:solidFill>
            </a:endParaRPr>
          </a:p>
          <a:p>
            <a:pPr marL="0" indent="0">
              <a:spcAft>
                <a:spcPts val="1200"/>
              </a:spcAft>
              <a:buNone/>
            </a:pPr>
            <a:endParaRPr lang="nl-BE" sz="2400" b="1" noProof="0" dirty="0">
              <a:solidFill>
                <a:srgbClr val="143466"/>
              </a:solidFill>
            </a:endParaRPr>
          </a:p>
          <a:p>
            <a:pPr marL="0" indent="0">
              <a:spcBef>
                <a:spcPts val="600"/>
              </a:spcBef>
              <a:spcAft>
                <a:spcPts val="1200"/>
              </a:spcAft>
              <a:buNone/>
            </a:pPr>
            <a:endParaRPr lang="nl-BE" sz="200" noProof="0" dirty="0">
              <a:solidFill>
                <a:srgbClr val="143466"/>
              </a:solidFill>
            </a:endParaRPr>
          </a:p>
        </p:txBody>
      </p:sp>
      <p:pic>
        <p:nvPicPr>
          <p:cNvPr id="5" name="Image 4">
            <a:extLst>
              <a:ext uri="{FF2B5EF4-FFF2-40B4-BE49-F238E27FC236}">
                <a16:creationId xmlns:a16="http://schemas.microsoft.com/office/drawing/2014/main" id="{364B1E13-A728-4B8D-A32D-67D69F5C5365}"/>
              </a:ext>
            </a:extLst>
          </p:cNvPr>
          <p:cNvPicPr>
            <a:picLocks noChangeAspect="1"/>
          </p:cNvPicPr>
          <p:nvPr/>
        </p:nvPicPr>
        <p:blipFill>
          <a:blip r:embed="rId3"/>
          <a:stretch>
            <a:fillRect/>
          </a:stretch>
        </p:blipFill>
        <p:spPr>
          <a:xfrm>
            <a:off x="14259" y="6123801"/>
            <a:ext cx="10119092" cy="706246"/>
          </a:xfrm>
          <a:prstGeom prst="rect">
            <a:avLst/>
          </a:prstGeom>
        </p:spPr>
      </p:pic>
      <p:pic>
        <p:nvPicPr>
          <p:cNvPr id="12" name="Afbeelding 4">
            <a:extLst>
              <a:ext uri="{FF2B5EF4-FFF2-40B4-BE49-F238E27FC236}">
                <a16:creationId xmlns:a16="http://schemas.microsoft.com/office/drawing/2014/main" id="{957DBB47-CAE3-40FB-87FD-E82D8D0601E1}"/>
              </a:ext>
            </a:extLst>
          </p:cNvPr>
          <p:cNvPicPr>
            <a:picLocks noChangeAspect="1"/>
          </p:cNvPicPr>
          <p:nvPr/>
        </p:nvPicPr>
        <p:blipFill>
          <a:blip r:embed="rId4"/>
          <a:stretch>
            <a:fillRect/>
          </a:stretch>
        </p:blipFill>
        <p:spPr>
          <a:xfrm>
            <a:off x="7525062" y="203039"/>
            <a:ext cx="4412105" cy="961010"/>
          </a:xfrm>
          <a:prstGeom prst="rect">
            <a:avLst/>
          </a:prstGeom>
        </p:spPr>
      </p:pic>
      <p:graphicFrame>
        <p:nvGraphicFramePr>
          <p:cNvPr id="17" name="Diagramme 16">
            <a:extLst>
              <a:ext uri="{FF2B5EF4-FFF2-40B4-BE49-F238E27FC236}">
                <a16:creationId xmlns:a16="http://schemas.microsoft.com/office/drawing/2014/main" id="{2C70D799-BCC0-4ADD-A70B-8B439A73C406}"/>
              </a:ext>
            </a:extLst>
          </p:cNvPr>
          <p:cNvGraphicFramePr/>
          <p:nvPr>
            <p:extLst>
              <p:ext uri="{D42A27DB-BD31-4B8C-83A1-F6EECF244321}">
                <p14:modId xmlns:p14="http://schemas.microsoft.com/office/powerpoint/2010/main" val="1672362032"/>
              </p:ext>
            </p:extLst>
          </p:nvPr>
        </p:nvGraphicFramePr>
        <p:xfrm>
          <a:off x="955674" y="827666"/>
          <a:ext cx="10382885" cy="577008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8" name="ZoneTexte 17">
            <a:extLst>
              <a:ext uri="{FF2B5EF4-FFF2-40B4-BE49-F238E27FC236}">
                <a16:creationId xmlns:a16="http://schemas.microsoft.com/office/drawing/2014/main" id="{67A47D8F-141D-4C60-B373-0C4282F7CAA3}"/>
              </a:ext>
            </a:extLst>
          </p:cNvPr>
          <p:cNvSpPr txBox="1"/>
          <p:nvPr/>
        </p:nvSpPr>
        <p:spPr>
          <a:xfrm>
            <a:off x="1209178" y="3512651"/>
            <a:ext cx="711879" cy="400110"/>
          </a:xfrm>
          <a:prstGeom prst="rect">
            <a:avLst/>
          </a:prstGeom>
          <a:noFill/>
        </p:spPr>
        <p:txBody>
          <a:bodyPr wrap="square" rtlCol="0">
            <a:spAutoFit/>
          </a:bodyPr>
          <a:lstStyle/>
          <a:p>
            <a:r>
              <a:rPr lang="nl-BE" sz="1000" noProof="0" dirty="0" err="1">
                <a:solidFill>
                  <a:schemeClr val="bg1"/>
                </a:solidFill>
                <a:latin typeface="Arial" panose="020B0604020202020204" pitchFamily="34" charset="0"/>
                <a:cs typeface="Arial" panose="020B0604020202020204" pitchFamily="34" charset="0"/>
              </a:rPr>
              <a:t>Janvier</a:t>
            </a:r>
            <a:r>
              <a:rPr lang="nl-BE" sz="1000" noProof="0" dirty="0">
                <a:solidFill>
                  <a:schemeClr val="bg1"/>
                </a:solidFill>
                <a:latin typeface="Arial" panose="020B0604020202020204" pitchFamily="34" charset="0"/>
                <a:cs typeface="Arial" panose="020B0604020202020204" pitchFamily="34" charset="0"/>
              </a:rPr>
              <a:t> 2025</a:t>
            </a:r>
          </a:p>
        </p:txBody>
      </p:sp>
      <p:sp>
        <p:nvSpPr>
          <p:cNvPr id="19" name="ZoneTexte 18">
            <a:extLst>
              <a:ext uri="{FF2B5EF4-FFF2-40B4-BE49-F238E27FC236}">
                <a16:creationId xmlns:a16="http://schemas.microsoft.com/office/drawing/2014/main" id="{089324B4-1371-402E-A4CE-0D75714F176C}"/>
              </a:ext>
            </a:extLst>
          </p:cNvPr>
          <p:cNvSpPr txBox="1"/>
          <p:nvPr/>
        </p:nvSpPr>
        <p:spPr>
          <a:xfrm>
            <a:off x="2272414" y="3538366"/>
            <a:ext cx="904472" cy="400110"/>
          </a:xfrm>
          <a:prstGeom prst="rect">
            <a:avLst/>
          </a:prstGeom>
          <a:noFill/>
        </p:spPr>
        <p:txBody>
          <a:bodyPr wrap="square" rtlCol="0">
            <a:spAutoFit/>
          </a:bodyPr>
          <a:lstStyle/>
          <a:p>
            <a:pPr algn="ctr"/>
            <a:r>
              <a:rPr lang="nl-BE" sz="1000" noProof="0" dirty="0">
                <a:solidFill>
                  <a:schemeClr val="bg1"/>
                </a:solidFill>
                <a:latin typeface="Arial" panose="020B0604020202020204" pitchFamily="34" charset="0"/>
                <a:cs typeface="Arial" panose="020B0604020202020204" pitchFamily="34" charset="0"/>
              </a:rPr>
              <a:t>05/05/’25-03/06’25</a:t>
            </a:r>
          </a:p>
        </p:txBody>
      </p:sp>
      <p:sp>
        <p:nvSpPr>
          <p:cNvPr id="23" name="Rectangle 22">
            <a:extLst>
              <a:ext uri="{FF2B5EF4-FFF2-40B4-BE49-F238E27FC236}">
                <a16:creationId xmlns:a16="http://schemas.microsoft.com/office/drawing/2014/main" id="{6B661C93-DC20-47EB-AE7B-C1CF207AEC69}"/>
              </a:ext>
            </a:extLst>
          </p:cNvPr>
          <p:cNvSpPr/>
          <p:nvPr/>
        </p:nvSpPr>
        <p:spPr>
          <a:xfrm>
            <a:off x="8826816" y="3481251"/>
            <a:ext cx="1301676" cy="4486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400" b="1" noProof="0" dirty="0">
                <a:latin typeface="Arial" panose="020B0604020202020204" pitchFamily="34" charset="0"/>
                <a:cs typeface="Arial" panose="020B0604020202020204" pitchFamily="34" charset="0"/>
              </a:rPr>
              <a:t>Actions </a:t>
            </a:r>
            <a:r>
              <a:rPr lang="nl-BE" sz="1400" b="1" noProof="0" dirty="0" err="1">
                <a:latin typeface="Arial" panose="020B0604020202020204" pitchFamily="34" charset="0"/>
                <a:cs typeface="Arial" panose="020B0604020202020204" pitchFamily="34" charset="0"/>
              </a:rPr>
              <a:t>employeurs</a:t>
            </a:r>
            <a:endParaRPr lang="nl-BE" sz="1400" b="1" noProof="0" dirty="0">
              <a:latin typeface="Arial" panose="020B0604020202020204" pitchFamily="34" charset="0"/>
              <a:cs typeface="Arial" panose="020B0604020202020204" pitchFamily="34" charset="0"/>
            </a:endParaRPr>
          </a:p>
        </p:txBody>
      </p:sp>
      <p:sp>
        <p:nvSpPr>
          <p:cNvPr id="24" name="ZoneTexte 23">
            <a:extLst>
              <a:ext uri="{FF2B5EF4-FFF2-40B4-BE49-F238E27FC236}">
                <a16:creationId xmlns:a16="http://schemas.microsoft.com/office/drawing/2014/main" id="{DAC32977-0AB9-4FBA-A79C-F5666C2C9424}"/>
              </a:ext>
            </a:extLst>
          </p:cNvPr>
          <p:cNvSpPr txBox="1"/>
          <p:nvPr/>
        </p:nvSpPr>
        <p:spPr>
          <a:xfrm>
            <a:off x="3870090" y="3538366"/>
            <a:ext cx="663962" cy="400110"/>
          </a:xfrm>
          <a:prstGeom prst="rect">
            <a:avLst/>
          </a:prstGeom>
          <a:noFill/>
        </p:spPr>
        <p:txBody>
          <a:bodyPr wrap="square" rtlCol="0">
            <a:spAutoFit/>
          </a:bodyPr>
          <a:lstStyle/>
          <a:p>
            <a:pPr algn="ctr"/>
            <a:r>
              <a:rPr lang="nl-BE" sz="1000" noProof="0" dirty="0" err="1">
                <a:solidFill>
                  <a:schemeClr val="bg1"/>
                </a:solidFill>
                <a:latin typeface="Arial" panose="020B0604020202020204" pitchFamily="34" charset="0"/>
                <a:cs typeface="Arial" panose="020B0604020202020204" pitchFamily="34" charset="0"/>
              </a:rPr>
              <a:t>Juillet</a:t>
            </a:r>
            <a:endParaRPr lang="nl-BE" sz="1000" noProof="0" dirty="0">
              <a:solidFill>
                <a:schemeClr val="bg1"/>
              </a:solidFill>
              <a:latin typeface="Arial" panose="020B0604020202020204" pitchFamily="34" charset="0"/>
              <a:cs typeface="Arial" panose="020B0604020202020204" pitchFamily="34" charset="0"/>
            </a:endParaRPr>
          </a:p>
          <a:p>
            <a:pPr algn="ctr"/>
            <a:r>
              <a:rPr lang="nl-BE" sz="1000" noProof="0" dirty="0">
                <a:solidFill>
                  <a:schemeClr val="bg1"/>
                </a:solidFill>
                <a:latin typeface="Arial" panose="020B0604020202020204" pitchFamily="34" charset="0"/>
                <a:cs typeface="Arial" panose="020B0604020202020204" pitchFamily="34" charset="0"/>
              </a:rPr>
              <a:t>2025</a:t>
            </a:r>
          </a:p>
        </p:txBody>
      </p:sp>
      <p:sp>
        <p:nvSpPr>
          <p:cNvPr id="4" name="Tekstvak 3">
            <a:extLst>
              <a:ext uri="{FF2B5EF4-FFF2-40B4-BE49-F238E27FC236}">
                <a16:creationId xmlns:a16="http://schemas.microsoft.com/office/drawing/2014/main" id="{D6808E20-9EE8-AE30-7304-1521A500799D}"/>
              </a:ext>
            </a:extLst>
          </p:cNvPr>
          <p:cNvSpPr txBox="1"/>
          <p:nvPr/>
        </p:nvSpPr>
        <p:spPr>
          <a:xfrm>
            <a:off x="5272808" y="3606688"/>
            <a:ext cx="822856" cy="246221"/>
          </a:xfrm>
          <a:prstGeom prst="rect">
            <a:avLst/>
          </a:prstGeom>
          <a:noFill/>
        </p:spPr>
        <p:txBody>
          <a:bodyPr wrap="square" rtlCol="0">
            <a:spAutoFit/>
          </a:bodyPr>
          <a:lstStyle/>
          <a:p>
            <a:pPr algn="ctr"/>
            <a:r>
              <a:rPr lang="nl-BE" sz="1000" noProof="0" dirty="0">
                <a:solidFill>
                  <a:schemeClr val="bg1"/>
                </a:solidFill>
                <a:latin typeface="Arial" panose="020B0604020202020204" pitchFamily="34" charset="0"/>
                <a:cs typeface="Arial" panose="020B0604020202020204" pitchFamily="34" charset="0"/>
              </a:rPr>
              <a:t>23/09/2025</a:t>
            </a:r>
          </a:p>
        </p:txBody>
      </p:sp>
      <p:sp>
        <p:nvSpPr>
          <p:cNvPr id="6" name="Tekstvak 5">
            <a:extLst>
              <a:ext uri="{FF2B5EF4-FFF2-40B4-BE49-F238E27FC236}">
                <a16:creationId xmlns:a16="http://schemas.microsoft.com/office/drawing/2014/main" id="{2CD1BF57-BD77-2140-DF31-64F08326DF42}"/>
              </a:ext>
            </a:extLst>
          </p:cNvPr>
          <p:cNvSpPr txBox="1"/>
          <p:nvPr/>
        </p:nvSpPr>
        <p:spPr>
          <a:xfrm>
            <a:off x="6541109" y="3582441"/>
            <a:ext cx="822856" cy="246221"/>
          </a:xfrm>
          <a:prstGeom prst="rect">
            <a:avLst/>
          </a:prstGeom>
          <a:noFill/>
        </p:spPr>
        <p:txBody>
          <a:bodyPr wrap="square" rtlCol="0">
            <a:spAutoFit/>
          </a:bodyPr>
          <a:lstStyle/>
          <a:p>
            <a:pPr algn="ctr"/>
            <a:r>
              <a:rPr lang="nl-NL" sz="1000" dirty="0">
                <a:solidFill>
                  <a:schemeClr val="bg1"/>
                </a:solidFill>
                <a:latin typeface="Arial" panose="020B0604020202020204" pitchFamily="34" charset="0"/>
                <a:cs typeface="Arial" panose="020B0604020202020204" pitchFamily="34" charset="0"/>
              </a:rPr>
              <a:t>13/1/2026</a:t>
            </a:r>
            <a:endParaRPr lang="nl-BE" sz="1000" noProof="0" dirty="0">
              <a:solidFill>
                <a:schemeClr val="bg1"/>
              </a:solidFill>
              <a:latin typeface="Arial" panose="020B0604020202020204" pitchFamily="34" charset="0"/>
              <a:cs typeface="Arial" panose="020B0604020202020204" pitchFamily="34" charset="0"/>
            </a:endParaRPr>
          </a:p>
        </p:txBody>
      </p:sp>
      <p:sp>
        <p:nvSpPr>
          <p:cNvPr id="7" name="Tekstvak 6">
            <a:extLst>
              <a:ext uri="{FF2B5EF4-FFF2-40B4-BE49-F238E27FC236}">
                <a16:creationId xmlns:a16="http://schemas.microsoft.com/office/drawing/2014/main" id="{250EF451-A64E-F831-F3EF-086C5B75245D}"/>
              </a:ext>
            </a:extLst>
          </p:cNvPr>
          <p:cNvSpPr txBox="1"/>
          <p:nvPr/>
        </p:nvSpPr>
        <p:spPr>
          <a:xfrm>
            <a:off x="7774982" y="3529744"/>
            <a:ext cx="822856" cy="400110"/>
          </a:xfrm>
          <a:prstGeom prst="rect">
            <a:avLst/>
          </a:prstGeom>
          <a:noFill/>
        </p:spPr>
        <p:txBody>
          <a:bodyPr wrap="square" rtlCol="0">
            <a:spAutoFit/>
          </a:bodyPr>
          <a:lstStyle/>
          <a:p>
            <a:pPr algn="ctr"/>
            <a:r>
              <a:rPr lang="nl-BE" sz="1000" dirty="0" err="1">
                <a:solidFill>
                  <a:schemeClr val="bg1"/>
                </a:solidFill>
                <a:latin typeface="Arial" panose="020B0604020202020204" pitchFamily="34" charset="0"/>
                <a:cs typeface="Arial" panose="020B0604020202020204" pitchFamily="34" charset="0"/>
              </a:rPr>
              <a:t>Encore</a:t>
            </a:r>
            <a:r>
              <a:rPr lang="nl-BE" sz="1000" dirty="0">
                <a:solidFill>
                  <a:schemeClr val="bg1"/>
                </a:solidFill>
                <a:latin typeface="Arial" panose="020B0604020202020204" pitchFamily="34" charset="0"/>
                <a:cs typeface="Arial" panose="020B0604020202020204" pitchFamily="34" charset="0"/>
              </a:rPr>
              <a:t> à </a:t>
            </a:r>
            <a:r>
              <a:rPr lang="nl-BE" sz="1000" dirty="0" err="1">
                <a:solidFill>
                  <a:schemeClr val="bg1"/>
                </a:solidFill>
                <a:latin typeface="Arial" panose="020B0604020202020204" pitchFamily="34" charset="0"/>
                <a:cs typeface="Arial" panose="020B0604020202020204" pitchFamily="34" charset="0"/>
              </a:rPr>
              <a:t>déterminer</a:t>
            </a:r>
            <a:endParaRPr lang="nl-BE" sz="1000" noProof="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58274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A5142C-5381-475D-8D12-FE310F82FE2E}"/>
              </a:ext>
            </a:extLst>
          </p:cNvPr>
          <p:cNvSpPr>
            <a:spLocks noGrp="1"/>
          </p:cNvSpPr>
          <p:nvPr>
            <p:ph type="title"/>
          </p:nvPr>
        </p:nvSpPr>
        <p:spPr/>
        <p:txBody>
          <a:bodyPr/>
          <a:lstStyle/>
          <a:p>
            <a:r>
              <a:rPr lang="nl-BE" sz="4800" dirty="0">
                <a:solidFill>
                  <a:schemeClr val="accent2"/>
                </a:solidFill>
              </a:rPr>
              <a:t>Méthodologie</a:t>
            </a:r>
            <a:endParaRPr lang="nl-BE" sz="4800" noProof="0" dirty="0">
              <a:solidFill>
                <a:schemeClr val="accent2"/>
              </a:solidFill>
            </a:endParaRPr>
          </a:p>
        </p:txBody>
      </p:sp>
      <p:sp>
        <p:nvSpPr>
          <p:cNvPr id="3" name="Espace réservé du texte 2">
            <a:extLst>
              <a:ext uri="{FF2B5EF4-FFF2-40B4-BE49-F238E27FC236}">
                <a16:creationId xmlns:a16="http://schemas.microsoft.com/office/drawing/2014/main" id="{E490CCC8-1060-4865-8C13-7A0737C3CB1F}"/>
              </a:ext>
            </a:extLst>
          </p:cNvPr>
          <p:cNvSpPr>
            <a:spLocks noGrp="1"/>
          </p:cNvSpPr>
          <p:nvPr>
            <p:ph type="body" sz="quarter" idx="10"/>
          </p:nvPr>
        </p:nvSpPr>
        <p:spPr>
          <a:xfrm>
            <a:off x="644525" y="1741488"/>
            <a:ext cx="10857664" cy="4958250"/>
          </a:xfrm>
        </p:spPr>
        <p:txBody>
          <a:bodyPr/>
          <a:lstStyle/>
          <a:p>
            <a:pPr>
              <a:spcAft>
                <a:spcPts val="1200"/>
              </a:spcAft>
              <a:buBlip>
                <a:blip r:embed="rId2"/>
              </a:buBlip>
            </a:pPr>
            <a:r>
              <a:rPr lang="fr-FR" sz="2400" dirty="0">
                <a:solidFill>
                  <a:srgbClr val="143466"/>
                </a:solidFill>
              </a:rPr>
              <a:t>Structure du questionnaire
5 A : Noter les items comme </a:t>
            </a:r>
            <a:r>
              <a:rPr lang="fr-FR" sz="2400" dirty="0">
                <a:solidFill>
                  <a:schemeClr val="accent6"/>
                </a:solidFill>
              </a:rPr>
              <a:t>bons</a:t>
            </a:r>
            <a:r>
              <a:rPr lang="fr-FR" sz="2400" dirty="0">
                <a:solidFill>
                  <a:srgbClr val="143466"/>
                </a:solidFill>
              </a:rPr>
              <a:t>, </a:t>
            </a:r>
            <a:r>
              <a:rPr lang="fr-FR" sz="2400" dirty="0">
                <a:solidFill>
                  <a:schemeClr val="accent2"/>
                </a:solidFill>
              </a:rPr>
              <a:t>modérés</a:t>
            </a:r>
            <a:r>
              <a:rPr lang="fr-FR" sz="2400" dirty="0">
                <a:solidFill>
                  <a:srgbClr val="143466"/>
                </a:solidFill>
              </a:rPr>
              <a:t> ou </a:t>
            </a:r>
            <a:r>
              <a:rPr lang="fr-FR" sz="2400" dirty="0">
                <a:solidFill>
                  <a:schemeClr val="accent2">
                    <a:lumMod val="50000"/>
                  </a:schemeClr>
                </a:solidFill>
              </a:rPr>
              <a:t>prioritaires.</a:t>
            </a:r>
            <a:r>
              <a:rPr lang="fr-FR" sz="2400" dirty="0">
                <a:solidFill>
                  <a:srgbClr val="143466"/>
                </a:solidFill>
              </a:rPr>
              <a:t>
Parmi les points ci-dessus : lesquels rencontrez-vous comme les 3 plus grands problèmes/priorités ? Des solutions ?
Ressources clés
Score global de bien-être (0-10)
! Analyse du risque psychosocial = </a:t>
            </a:r>
            <a:r>
              <a:rPr lang="fr-FR" sz="2400" b="1" dirty="0">
                <a:solidFill>
                  <a:srgbClr val="143466"/>
                </a:solidFill>
              </a:rPr>
              <a:t>photo instantanée</a:t>
            </a:r>
            <a:r>
              <a:rPr lang="fr-FR" sz="2400" dirty="0">
                <a:solidFill>
                  <a:srgbClr val="143466"/>
                </a:solidFill>
              </a:rPr>
              <a:t>
! Résultats = </a:t>
            </a:r>
            <a:r>
              <a:rPr lang="fr-FR" sz="2400" b="1" dirty="0">
                <a:solidFill>
                  <a:srgbClr val="143466"/>
                </a:solidFill>
              </a:rPr>
              <a:t>perception des répondants</a:t>
            </a:r>
            <a:endParaRPr lang="nl-BE" sz="200" b="1" noProof="0" dirty="0">
              <a:solidFill>
                <a:srgbClr val="143466"/>
              </a:solidFill>
            </a:endParaRPr>
          </a:p>
        </p:txBody>
      </p:sp>
      <p:pic>
        <p:nvPicPr>
          <p:cNvPr id="5" name="Image 4">
            <a:extLst>
              <a:ext uri="{FF2B5EF4-FFF2-40B4-BE49-F238E27FC236}">
                <a16:creationId xmlns:a16="http://schemas.microsoft.com/office/drawing/2014/main" id="{364B1E13-A728-4B8D-A32D-67D69F5C5365}"/>
              </a:ext>
            </a:extLst>
          </p:cNvPr>
          <p:cNvPicPr>
            <a:picLocks noChangeAspect="1"/>
          </p:cNvPicPr>
          <p:nvPr/>
        </p:nvPicPr>
        <p:blipFill>
          <a:blip r:embed="rId3"/>
          <a:stretch>
            <a:fillRect/>
          </a:stretch>
        </p:blipFill>
        <p:spPr>
          <a:xfrm>
            <a:off x="14259" y="6123801"/>
            <a:ext cx="10119092" cy="706246"/>
          </a:xfrm>
          <a:prstGeom prst="rect">
            <a:avLst/>
          </a:prstGeom>
        </p:spPr>
      </p:pic>
      <p:pic>
        <p:nvPicPr>
          <p:cNvPr id="10" name="Afbeelding 4">
            <a:extLst>
              <a:ext uri="{FF2B5EF4-FFF2-40B4-BE49-F238E27FC236}">
                <a16:creationId xmlns:a16="http://schemas.microsoft.com/office/drawing/2014/main" id="{AD6417B9-4A08-40CA-A1B8-8B8A77732F2E}"/>
              </a:ext>
            </a:extLst>
          </p:cNvPr>
          <p:cNvPicPr>
            <a:picLocks noChangeAspect="1"/>
          </p:cNvPicPr>
          <p:nvPr/>
        </p:nvPicPr>
        <p:blipFill>
          <a:blip r:embed="rId4"/>
          <a:stretch>
            <a:fillRect/>
          </a:stretch>
        </p:blipFill>
        <p:spPr>
          <a:xfrm>
            <a:off x="7517146" y="121784"/>
            <a:ext cx="4412105" cy="961010"/>
          </a:xfrm>
          <a:prstGeom prst="rect">
            <a:avLst/>
          </a:prstGeom>
        </p:spPr>
      </p:pic>
    </p:spTree>
    <p:extLst>
      <p:ext uri="{BB962C8B-B14F-4D97-AF65-F5344CB8AC3E}">
        <p14:creationId xmlns:p14="http://schemas.microsoft.com/office/powerpoint/2010/main" val="25129640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2">
            <a:extLst>
              <a:ext uri="{FF2B5EF4-FFF2-40B4-BE49-F238E27FC236}">
                <a16:creationId xmlns:a16="http://schemas.microsoft.com/office/drawing/2014/main" id="{88C9D38F-6419-4428-8016-1C28B6F435EA}"/>
              </a:ext>
            </a:extLst>
          </p:cNvPr>
          <p:cNvSpPr>
            <a:spLocks noGrp="1"/>
          </p:cNvSpPr>
          <p:nvPr>
            <p:ph sz="quarter" idx="12"/>
          </p:nvPr>
        </p:nvSpPr>
        <p:spPr>
          <a:xfrm>
            <a:off x="1000365" y="380111"/>
            <a:ext cx="10062376" cy="970608"/>
          </a:xfrm>
        </p:spPr>
        <p:txBody>
          <a:bodyPr>
            <a:normAutofit/>
          </a:bodyPr>
          <a:lstStyle/>
          <a:p>
            <a:pPr algn="ctr"/>
            <a:r>
              <a:rPr lang="nl-BE" sz="5400" dirty="0">
                <a:solidFill>
                  <a:srgbClr val="009FE3"/>
                </a:solidFill>
              </a:rPr>
              <a:t>RÉSULTATS</a:t>
            </a:r>
            <a:endParaRPr lang="nl-BE" sz="5400" noProof="0" dirty="0">
              <a:solidFill>
                <a:srgbClr val="009FE3"/>
              </a:solidFill>
            </a:endParaRPr>
          </a:p>
        </p:txBody>
      </p:sp>
      <p:pic>
        <p:nvPicPr>
          <p:cNvPr id="8" name="Image 7" descr="Une image contenant dessin au trait&#10;&#10;Description générée automatiquement">
            <a:extLst>
              <a:ext uri="{FF2B5EF4-FFF2-40B4-BE49-F238E27FC236}">
                <a16:creationId xmlns:a16="http://schemas.microsoft.com/office/drawing/2014/main" id="{48733EE9-D247-42C8-970A-BBF4601CED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90511" y="1350719"/>
            <a:ext cx="5948163" cy="4206038"/>
          </a:xfrm>
          <a:prstGeom prst="rect">
            <a:avLst/>
          </a:prstGeom>
        </p:spPr>
      </p:pic>
    </p:spTree>
    <p:extLst>
      <p:ext uri="{BB962C8B-B14F-4D97-AF65-F5344CB8AC3E}">
        <p14:creationId xmlns:p14="http://schemas.microsoft.com/office/powerpoint/2010/main" val="40442437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nl-BE" sz="4800" dirty="0">
                <a:solidFill>
                  <a:schemeClr val="accent2"/>
                </a:solidFill>
              </a:rPr>
              <a:t>Description des répondants</a:t>
            </a:r>
            <a:endParaRPr lang="nl-BE" sz="4800" noProof="0" dirty="0">
              <a:solidFill>
                <a:schemeClr val="accent2"/>
              </a:solidFill>
            </a:endParaRPr>
          </a:p>
        </p:txBody>
      </p:sp>
      <p:sp>
        <p:nvSpPr>
          <p:cNvPr id="3" name="Espace réservé du texte 2"/>
          <p:cNvSpPr>
            <a:spLocks noGrp="1"/>
          </p:cNvSpPr>
          <p:nvPr>
            <p:ph type="body" sz="quarter" idx="10"/>
          </p:nvPr>
        </p:nvSpPr>
        <p:spPr/>
        <p:txBody>
          <a:bodyPr>
            <a:normAutofit/>
          </a:bodyPr>
          <a:lstStyle/>
          <a:p>
            <a:r>
              <a:rPr lang="fr-FR" dirty="0"/>
              <a:t>Nombre d’invitations : 30
Nombre de questionnaires remplis : 17
</a:t>
            </a:r>
            <a:r>
              <a:rPr lang="fr-FR" b="1" dirty="0">
                <a:solidFill>
                  <a:schemeClr val="accent1">
                    <a:lumMod val="50000"/>
                  </a:schemeClr>
                </a:solidFill>
              </a:rPr>
              <a:t>Taux de participation : 56 %</a:t>
            </a:r>
            <a:endParaRPr lang="nl-BE" sz="2400" b="1" noProof="0" dirty="0">
              <a:solidFill>
                <a:schemeClr val="accent1">
                  <a:lumMod val="50000"/>
                </a:schemeClr>
              </a:solidFill>
              <a:sym typeface="Wingdings" panose="05000000000000000000" pitchFamily="2" charset="2"/>
            </a:endParaRPr>
          </a:p>
        </p:txBody>
      </p:sp>
      <p:pic>
        <p:nvPicPr>
          <p:cNvPr id="6" name="Image 5" descr="Une image contenant dessin au trait&#10;&#10;Description générée automatiquement">
            <a:extLst>
              <a:ext uri="{FF2B5EF4-FFF2-40B4-BE49-F238E27FC236}">
                <a16:creationId xmlns:a16="http://schemas.microsoft.com/office/drawing/2014/main" id="{B48A8D97-518F-4EF2-9A5B-39D36636F5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3094" y="0"/>
            <a:ext cx="1858375" cy="1314086"/>
          </a:xfrm>
          <a:prstGeom prst="rect">
            <a:avLst/>
          </a:prstGeom>
        </p:spPr>
      </p:pic>
    </p:spTree>
    <p:extLst>
      <p:ext uri="{BB962C8B-B14F-4D97-AF65-F5344CB8AC3E}">
        <p14:creationId xmlns:p14="http://schemas.microsoft.com/office/powerpoint/2010/main" val="10285397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A2079-BEB9-2160-E1F3-6930DE48304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A16C427-9B47-5829-EA5C-F3820625B24A}"/>
              </a:ext>
            </a:extLst>
          </p:cNvPr>
          <p:cNvSpPr>
            <a:spLocks noGrp="1"/>
          </p:cNvSpPr>
          <p:nvPr>
            <p:ph type="title"/>
          </p:nvPr>
        </p:nvSpPr>
        <p:spPr>
          <a:xfrm>
            <a:off x="548244" y="491283"/>
            <a:ext cx="10377259" cy="672766"/>
          </a:xfrm>
        </p:spPr>
        <p:txBody>
          <a:bodyPr/>
          <a:lstStyle/>
          <a:p>
            <a:r>
              <a:rPr lang="nl-BE" sz="4800" dirty="0">
                <a:solidFill>
                  <a:schemeClr val="accent2"/>
                </a:solidFill>
              </a:rPr>
              <a:t>Interprétation des résultats quantitatifs</a:t>
            </a:r>
            <a:endParaRPr lang="nl-BE" sz="4800" noProof="0" dirty="0">
              <a:solidFill>
                <a:schemeClr val="accent2"/>
              </a:solidFill>
            </a:endParaRPr>
          </a:p>
        </p:txBody>
      </p:sp>
      <p:sp>
        <p:nvSpPr>
          <p:cNvPr id="3" name="Espace réservé du texte 2">
            <a:extLst>
              <a:ext uri="{FF2B5EF4-FFF2-40B4-BE49-F238E27FC236}">
                <a16:creationId xmlns:a16="http://schemas.microsoft.com/office/drawing/2014/main" id="{00D3B539-D03C-00FD-E608-B1CA8C6C03C2}"/>
              </a:ext>
            </a:extLst>
          </p:cNvPr>
          <p:cNvSpPr>
            <a:spLocks noGrp="1"/>
          </p:cNvSpPr>
          <p:nvPr>
            <p:ph type="body" sz="quarter" idx="10"/>
          </p:nvPr>
        </p:nvSpPr>
        <p:spPr/>
        <p:txBody>
          <a:bodyPr numCol="2">
            <a:normAutofit/>
          </a:bodyPr>
          <a:lstStyle/>
          <a:p>
            <a:pPr marL="0" indent="0">
              <a:spcBef>
                <a:spcPts val="600"/>
              </a:spcBef>
              <a:spcAft>
                <a:spcPts val="600"/>
              </a:spcAft>
              <a:buNone/>
            </a:pPr>
            <a:endParaRPr lang="nl-BE" noProof="0" dirty="0">
              <a:solidFill>
                <a:srgbClr val="143466"/>
              </a:solidFill>
            </a:endParaRPr>
          </a:p>
          <a:p>
            <a:pPr marL="228600" lvl="1">
              <a:lnSpc>
                <a:spcPct val="100000"/>
              </a:lnSpc>
              <a:spcBef>
                <a:spcPts val="1000"/>
              </a:spcBef>
              <a:buSzPct val="120000"/>
              <a:buBlip>
                <a:blip r:embed="rId3"/>
              </a:buBlip>
            </a:pPr>
            <a:r>
              <a:rPr lang="nl-BE" sz="2200" b="1" dirty="0">
                <a:solidFill>
                  <a:srgbClr val="FF0000"/>
                </a:solidFill>
                <a:sym typeface="Wingdings" panose="05000000000000000000" pitchFamily="2" charset="2"/>
              </a:rPr>
              <a:t>Facteur de risque</a:t>
            </a:r>
            <a:r>
              <a:rPr lang="nl-BE" sz="2200" noProof="0" dirty="0">
                <a:sym typeface="Wingdings" panose="05000000000000000000" pitchFamily="2" charset="2"/>
              </a:rPr>
              <a:t> </a:t>
            </a:r>
          </a:p>
          <a:p>
            <a:pPr marL="228600" lvl="1">
              <a:lnSpc>
                <a:spcPct val="100000"/>
              </a:lnSpc>
              <a:spcBef>
                <a:spcPts val="1000"/>
              </a:spcBef>
              <a:buSzPct val="120000"/>
              <a:buBlip>
                <a:blip r:embed="rId3"/>
              </a:buBlip>
            </a:pPr>
            <a:endParaRPr lang="nl-BE" sz="2200" noProof="0" dirty="0">
              <a:sym typeface="Wingdings" panose="05000000000000000000" pitchFamily="2" charset="2"/>
            </a:endParaRPr>
          </a:p>
          <a:p>
            <a:pPr marL="228600" lvl="1">
              <a:lnSpc>
                <a:spcPct val="100000"/>
              </a:lnSpc>
              <a:spcBef>
                <a:spcPts val="1000"/>
              </a:spcBef>
              <a:buSzPct val="120000"/>
              <a:buBlip>
                <a:blip r:embed="rId3"/>
              </a:buBlip>
            </a:pPr>
            <a:r>
              <a:rPr lang="nl-BE" sz="2200" b="1" dirty="0">
                <a:solidFill>
                  <a:srgbClr val="FFC000"/>
                </a:solidFill>
                <a:sym typeface="Wingdings" panose="05000000000000000000" pitchFamily="2" charset="2"/>
              </a:rPr>
              <a:t>Attention</a:t>
            </a:r>
            <a:r>
              <a:rPr lang="nl-BE" sz="2200" noProof="0" dirty="0">
                <a:sym typeface="Wingdings" panose="05000000000000000000" pitchFamily="2" charset="2"/>
              </a:rPr>
              <a:t> </a:t>
            </a:r>
          </a:p>
          <a:p>
            <a:pPr marL="228600" lvl="1">
              <a:lnSpc>
                <a:spcPct val="100000"/>
              </a:lnSpc>
              <a:spcBef>
                <a:spcPts val="1000"/>
              </a:spcBef>
              <a:buSzPct val="120000"/>
              <a:buBlip>
                <a:blip r:embed="rId3"/>
              </a:buBlip>
            </a:pPr>
            <a:endParaRPr lang="nl-BE" sz="2200" b="1" noProof="0" dirty="0">
              <a:solidFill>
                <a:srgbClr val="00B050"/>
              </a:solidFill>
              <a:sym typeface="Wingdings" panose="05000000000000000000" pitchFamily="2" charset="2"/>
            </a:endParaRPr>
          </a:p>
          <a:p>
            <a:pPr marL="228600" lvl="1">
              <a:lnSpc>
                <a:spcPct val="100000"/>
              </a:lnSpc>
              <a:spcBef>
                <a:spcPts val="1000"/>
              </a:spcBef>
              <a:buSzPct val="120000"/>
              <a:buBlip>
                <a:blip r:embed="rId3"/>
              </a:buBlip>
            </a:pPr>
            <a:r>
              <a:rPr lang="nl-BE" sz="2200" b="1" dirty="0">
                <a:solidFill>
                  <a:srgbClr val="00B050"/>
                </a:solidFill>
                <a:sym typeface="Wingdings" panose="05000000000000000000" pitchFamily="2" charset="2"/>
              </a:rPr>
              <a:t>Ressource</a:t>
            </a:r>
            <a:endParaRPr lang="nl-BE" sz="2200" noProof="0" dirty="0">
              <a:sym typeface="Wingdings" panose="05000000000000000000" pitchFamily="2" charset="2"/>
            </a:endParaRPr>
          </a:p>
          <a:p>
            <a:pPr marL="228600" lvl="1">
              <a:lnSpc>
                <a:spcPct val="100000"/>
              </a:lnSpc>
              <a:spcBef>
                <a:spcPts val="1000"/>
              </a:spcBef>
              <a:buSzPct val="120000"/>
              <a:buBlip>
                <a:blip r:embed="rId3"/>
              </a:buBlip>
            </a:pPr>
            <a:endParaRPr lang="nl-BE" sz="2200" noProof="0" dirty="0">
              <a:sym typeface="Wingdings" panose="05000000000000000000" pitchFamily="2" charset="2"/>
            </a:endParaRPr>
          </a:p>
          <a:p>
            <a:pPr marL="228600" lvl="1">
              <a:lnSpc>
                <a:spcPct val="100000"/>
              </a:lnSpc>
              <a:spcBef>
                <a:spcPts val="1000"/>
              </a:spcBef>
              <a:buSzPct val="120000"/>
              <a:buBlip>
                <a:blip r:embed="rId3"/>
              </a:buBlip>
            </a:pPr>
            <a:endParaRPr lang="nl-BE" sz="2200" noProof="0" dirty="0">
              <a:sym typeface="Wingdings" panose="05000000000000000000" pitchFamily="2" charset="2"/>
            </a:endParaRPr>
          </a:p>
          <a:p>
            <a:pPr marL="228600" lvl="1">
              <a:lnSpc>
                <a:spcPct val="100000"/>
              </a:lnSpc>
              <a:spcBef>
                <a:spcPts val="1000"/>
              </a:spcBef>
              <a:buSzPct val="120000"/>
              <a:buBlip>
                <a:blip r:embed="rId3"/>
              </a:buBlip>
            </a:pPr>
            <a:endParaRPr lang="nl-BE" sz="2200" noProof="0" dirty="0">
              <a:sym typeface="Wingdings" panose="05000000000000000000" pitchFamily="2" charset="2"/>
            </a:endParaRPr>
          </a:p>
          <a:p>
            <a:pPr marL="228600" lvl="1">
              <a:lnSpc>
                <a:spcPct val="100000"/>
              </a:lnSpc>
              <a:spcBef>
                <a:spcPts val="1000"/>
              </a:spcBef>
              <a:buSzPct val="120000"/>
              <a:buBlip>
                <a:blip r:embed="rId3"/>
              </a:buBlip>
            </a:pPr>
            <a:endParaRPr lang="nl-BE" sz="2200" noProof="0" dirty="0">
              <a:sym typeface="Wingdings" panose="05000000000000000000" pitchFamily="2" charset="2"/>
            </a:endParaRPr>
          </a:p>
          <a:p>
            <a:pPr marL="228600" lvl="1">
              <a:lnSpc>
                <a:spcPct val="100000"/>
              </a:lnSpc>
              <a:spcBef>
                <a:spcPts val="1000"/>
              </a:spcBef>
              <a:buSzPct val="120000"/>
              <a:buBlip>
                <a:blip r:embed="rId3"/>
              </a:buBlip>
            </a:pPr>
            <a:endParaRPr lang="nl-BE" sz="2200" noProof="0" dirty="0">
              <a:sym typeface="Wingdings" panose="05000000000000000000" pitchFamily="2" charset="2"/>
            </a:endParaRPr>
          </a:p>
          <a:p>
            <a:pPr marL="228600" lvl="1">
              <a:lnSpc>
                <a:spcPct val="100000"/>
              </a:lnSpc>
              <a:spcBef>
                <a:spcPts val="1000"/>
              </a:spcBef>
              <a:buSzPct val="120000"/>
              <a:buBlip>
                <a:blip r:embed="rId3"/>
              </a:buBlip>
            </a:pPr>
            <a:r>
              <a:rPr lang="fr-FR" sz="2200" dirty="0">
                <a:sym typeface="Wingdings" panose="05000000000000000000" pitchFamily="2" charset="2"/>
              </a:rPr>
              <a:t>plus de 60 % ont noté cet élément comme rouge ou orange  
Entre 40 et 60 % des répondants ont noté cet élément rouge ou orange 
Moins de 40 % des répondants ont noté cet élément comme rouge ou orange = &gt; plus de 60 % ont noté cet élément vert</a:t>
            </a:r>
            <a:endParaRPr lang="nl-BE" sz="2200" noProof="0" dirty="0">
              <a:sym typeface="Wingdings" panose="05000000000000000000" pitchFamily="2" charset="2"/>
            </a:endParaRPr>
          </a:p>
        </p:txBody>
      </p:sp>
      <p:pic>
        <p:nvPicPr>
          <p:cNvPr id="6" name="Image 5" descr="Une image contenant dessin au trait&#10;&#10;Description générée automatiquement">
            <a:extLst>
              <a:ext uri="{FF2B5EF4-FFF2-40B4-BE49-F238E27FC236}">
                <a16:creationId xmlns:a16="http://schemas.microsoft.com/office/drawing/2014/main" id="{4BF40A80-897C-E693-7EB0-DDCDF32755E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64985" y="158262"/>
            <a:ext cx="1634562" cy="1155824"/>
          </a:xfrm>
          <a:prstGeom prst="rect">
            <a:avLst/>
          </a:prstGeom>
        </p:spPr>
      </p:pic>
    </p:spTree>
    <p:extLst>
      <p:ext uri="{BB962C8B-B14F-4D97-AF65-F5344CB8AC3E}">
        <p14:creationId xmlns:p14="http://schemas.microsoft.com/office/powerpoint/2010/main" val="19657701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82BAE-2F0E-A955-DF0F-93AE357A63C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94BE41D-F24A-CEFF-93ED-242F4CC4EA43}"/>
              </a:ext>
            </a:extLst>
          </p:cNvPr>
          <p:cNvSpPr>
            <a:spLocks noGrp="1"/>
          </p:cNvSpPr>
          <p:nvPr>
            <p:ph type="title"/>
          </p:nvPr>
        </p:nvSpPr>
        <p:spPr>
          <a:xfrm>
            <a:off x="548244" y="491283"/>
            <a:ext cx="10377259" cy="672766"/>
          </a:xfrm>
        </p:spPr>
        <p:txBody>
          <a:bodyPr/>
          <a:lstStyle/>
          <a:p>
            <a:r>
              <a:rPr lang="nl-BE" sz="4800" dirty="0">
                <a:solidFill>
                  <a:schemeClr val="accent2"/>
                </a:solidFill>
              </a:rPr>
              <a:t>Interprétation des résultats qualitatifs</a:t>
            </a:r>
            <a:endParaRPr lang="nl-BE" sz="4800" noProof="0" dirty="0">
              <a:solidFill>
                <a:schemeClr val="accent2"/>
              </a:solidFill>
            </a:endParaRPr>
          </a:p>
        </p:txBody>
      </p:sp>
      <p:sp>
        <p:nvSpPr>
          <p:cNvPr id="3" name="Espace réservé du texte 2">
            <a:extLst>
              <a:ext uri="{FF2B5EF4-FFF2-40B4-BE49-F238E27FC236}">
                <a16:creationId xmlns:a16="http://schemas.microsoft.com/office/drawing/2014/main" id="{CEF6DA29-6865-208C-62BE-9F61664C5C98}"/>
              </a:ext>
            </a:extLst>
          </p:cNvPr>
          <p:cNvSpPr>
            <a:spLocks noGrp="1"/>
          </p:cNvSpPr>
          <p:nvPr>
            <p:ph type="body" sz="quarter" idx="10"/>
          </p:nvPr>
        </p:nvSpPr>
        <p:spPr/>
        <p:txBody>
          <a:bodyPr>
            <a:normAutofit/>
          </a:bodyPr>
          <a:lstStyle/>
          <a:p>
            <a:pPr marL="228600" lvl="1">
              <a:lnSpc>
                <a:spcPct val="100000"/>
              </a:lnSpc>
              <a:spcBef>
                <a:spcPts val="1000"/>
              </a:spcBef>
              <a:buSzPct val="120000"/>
              <a:buBlip>
                <a:blip r:embed="rId3"/>
              </a:buBlip>
            </a:pPr>
            <a:r>
              <a:rPr lang="fr-FR" sz="2400" b="1" dirty="0">
                <a:sym typeface="Wingdings" panose="05000000000000000000" pitchFamily="2" charset="2"/>
              </a:rPr>
              <a:t>Les participants ont été invités à déterminer leurs priorités</a:t>
            </a:r>
            <a:r>
              <a:rPr lang="fr-FR" sz="2400" dirty="0">
                <a:sym typeface="Wingdings" panose="05000000000000000000" pitchFamily="2" charset="2"/>
              </a:rPr>
              <a:t>
quels points doivent être abordés en priorité
Peut être ≠ de scores élevés
</a:t>
            </a:r>
            <a:r>
              <a:rPr lang="fr-FR" sz="2400" b="1" dirty="0">
                <a:sym typeface="Wingdings" panose="05000000000000000000" pitchFamily="2" charset="2"/>
              </a:rPr>
              <a:t>17 réponses reçues</a:t>
            </a:r>
            <a:r>
              <a:rPr lang="fr-FR" sz="2400" dirty="0">
                <a:sym typeface="Wingdings" panose="05000000000000000000" pitchFamily="2" charset="2"/>
              </a:rPr>
              <a:t>
3 personnes n’ont pas mis de priorité
2 personnes n’ont répondu à aucune ressource ou besoin</a:t>
            </a:r>
            <a:endParaRPr lang="nl-BE" sz="2000" noProof="0" dirty="0"/>
          </a:p>
        </p:txBody>
      </p:sp>
      <p:pic>
        <p:nvPicPr>
          <p:cNvPr id="6" name="Image 5" descr="Une image contenant dessin au trait&#10;&#10;Description générée automatiquement">
            <a:extLst>
              <a:ext uri="{FF2B5EF4-FFF2-40B4-BE49-F238E27FC236}">
                <a16:creationId xmlns:a16="http://schemas.microsoft.com/office/drawing/2014/main" id="{DB3E248C-2AE7-0017-C368-BF0BE92D9E7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64985" y="158262"/>
            <a:ext cx="1634562" cy="1155824"/>
          </a:xfrm>
          <a:prstGeom prst="rect">
            <a:avLst/>
          </a:prstGeom>
        </p:spPr>
      </p:pic>
    </p:spTree>
    <p:extLst>
      <p:ext uri="{BB962C8B-B14F-4D97-AF65-F5344CB8AC3E}">
        <p14:creationId xmlns:p14="http://schemas.microsoft.com/office/powerpoint/2010/main" val="37216838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B0D0F-E35B-2164-58CA-CA2A7FB2912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F1FBE70-0506-5940-0994-8496A70F2D74}"/>
              </a:ext>
            </a:extLst>
          </p:cNvPr>
          <p:cNvSpPr>
            <a:spLocks noGrp="1"/>
          </p:cNvSpPr>
          <p:nvPr>
            <p:ph type="title"/>
          </p:nvPr>
        </p:nvSpPr>
        <p:spPr>
          <a:xfrm>
            <a:off x="548244" y="491283"/>
            <a:ext cx="10377259" cy="672766"/>
          </a:xfrm>
        </p:spPr>
        <p:txBody>
          <a:bodyPr/>
          <a:lstStyle/>
          <a:p>
            <a:r>
              <a:rPr lang="nl-BE" sz="4800" dirty="0">
                <a:solidFill>
                  <a:schemeClr val="accent2"/>
                </a:solidFill>
              </a:rPr>
              <a:t>Interprétation des résultats qualitatifs</a:t>
            </a:r>
            <a:endParaRPr lang="nl-BE" sz="4800" noProof="0" dirty="0">
              <a:solidFill>
                <a:schemeClr val="accent2"/>
              </a:solidFill>
            </a:endParaRPr>
          </a:p>
        </p:txBody>
      </p:sp>
      <p:sp>
        <p:nvSpPr>
          <p:cNvPr id="3" name="Espace réservé du texte 2">
            <a:extLst>
              <a:ext uri="{FF2B5EF4-FFF2-40B4-BE49-F238E27FC236}">
                <a16:creationId xmlns:a16="http://schemas.microsoft.com/office/drawing/2014/main" id="{4F1493A1-A9F6-11BD-D4E5-DE5C28F18554}"/>
              </a:ext>
            </a:extLst>
          </p:cNvPr>
          <p:cNvSpPr>
            <a:spLocks noGrp="1"/>
          </p:cNvSpPr>
          <p:nvPr>
            <p:ph type="body" sz="quarter" idx="10"/>
          </p:nvPr>
        </p:nvSpPr>
        <p:spPr>
          <a:xfrm>
            <a:off x="548244" y="1408467"/>
            <a:ext cx="10515600" cy="4958250"/>
          </a:xfrm>
        </p:spPr>
        <p:txBody>
          <a:bodyPr>
            <a:normAutofit fontScale="92500" lnSpcReduction="20000"/>
          </a:bodyPr>
          <a:lstStyle/>
          <a:p>
            <a:pPr marL="228600" lvl="1">
              <a:lnSpc>
                <a:spcPct val="100000"/>
              </a:lnSpc>
              <a:spcBef>
                <a:spcPts val="1000"/>
              </a:spcBef>
              <a:buSzPct val="120000"/>
              <a:buBlip>
                <a:blip r:embed="rId3"/>
              </a:buBlip>
            </a:pPr>
            <a:r>
              <a:rPr lang="fr-FR" sz="2400" b="1" dirty="0">
                <a:latin typeface="Arial" panose="020B0604020202020204" pitchFamily="34" charset="0"/>
                <a:ea typeface="Times New Roman" panose="02020603050405020304" pitchFamily="18" charset="0"/>
              </a:rPr>
              <a:t>Conformément à la législation, seules les réponses anonymes et collectives sont analysées</a:t>
            </a:r>
            <a:r>
              <a:rPr lang="fr-FR" sz="2400" dirty="0">
                <a:latin typeface="Arial" panose="020B0604020202020204" pitchFamily="34" charset="0"/>
                <a:ea typeface="Times New Roman" panose="02020603050405020304" pitchFamily="18" charset="0"/>
              </a:rPr>
              <a:t>
Information substantielle uniquement en analyse si elle est mentionnée au moins 2 fois
Le nombre de fois où l’élément mentionné est entre parenthèses
</a:t>
            </a:r>
            <a:r>
              <a:rPr lang="fr-FR" sz="2400" b="1" dirty="0">
                <a:latin typeface="Arial" panose="020B0604020202020204" pitchFamily="34" charset="0"/>
                <a:ea typeface="Times New Roman" panose="02020603050405020304" pitchFamily="18" charset="0"/>
              </a:rPr>
              <a:t>Les réponses sont mises ensemble si similaires, même si elles ne sont pas exactement identiques.</a:t>
            </a:r>
            <a:r>
              <a:rPr lang="fr-FR" sz="2400" dirty="0">
                <a:latin typeface="Arial" panose="020B0604020202020204" pitchFamily="34" charset="0"/>
                <a:ea typeface="Times New Roman" panose="02020603050405020304" pitchFamily="18" charset="0"/>
              </a:rPr>
              <a:t>
Exemple fictif : Priorités indiquées : </a:t>
            </a:r>
          </a:p>
          <a:p>
            <a:pPr marL="228600" lvl="1">
              <a:lnSpc>
                <a:spcPct val="100000"/>
              </a:lnSpc>
              <a:spcBef>
                <a:spcPts val="1000"/>
              </a:spcBef>
              <a:buSzPct val="120000"/>
              <a:buBlip>
                <a:blip r:embed="rId3"/>
              </a:buBlip>
            </a:pPr>
            <a:r>
              <a:rPr lang="fr-FR" sz="2400" dirty="0">
                <a:latin typeface="Arial" panose="020B0604020202020204" pitchFamily="34" charset="0"/>
                <a:ea typeface="Times New Roman" panose="02020603050405020304" pitchFamily="18" charset="0"/>
              </a:rPr>
              <a:t>- difficultés d’accès à Internet </a:t>
            </a:r>
          </a:p>
          <a:p>
            <a:pPr marL="228600" lvl="1">
              <a:lnSpc>
                <a:spcPct val="100000"/>
              </a:lnSpc>
              <a:spcBef>
                <a:spcPts val="1000"/>
              </a:spcBef>
              <a:buSzPct val="120000"/>
              <a:buBlip>
                <a:blip r:embed="rId3"/>
              </a:buBlip>
            </a:pPr>
            <a:r>
              <a:rPr lang="fr-FR" sz="2400" dirty="0">
                <a:latin typeface="Arial" panose="020B0604020202020204" pitchFamily="34" charset="0"/>
                <a:ea typeface="Times New Roman" panose="02020603050405020304" pitchFamily="18" charset="0"/>
              </a:rPr>
              <a:t>- efficacité des imprimantes 
=&gt; priorité globale du risque = Problèmes techniques
</a:t>
            </a:r>
            <a:r>
              <a:rPr lang="fr-FR" sz="2400" b="1" dirty="0">
                <a:latin typeface="Arial" panose="020B0604020202020204" pitchFamily="34" charset="0"/>
                <a:ea typeface="Times New Roman" panose="02020603050405020304" pitchFamily="18" charset="0"/>
              </a:rPr>
              <a:t>Toutes les solutions sont listées sauf si elles peuvent être tracées jusqu’à un individu</a:t>
            </a:r>
            <a:endParaRPr lang="nl-BE" sz="2400" b="1" noProof="0" dirty="0">
              <a:sym typeface="Wingdings" panose="05000000000000000000" pitchFamily="2" charset="2"/>
            </a:endParaRPr>
          </a:p>
        </p:txBody>
      </p:sp>
      <p:pic>
        <p:nvPicPr>
          <p:cNvPr id="6" name="Image 5" descr="Une image contenant dessin au trait&#10;&#10;Description générée automatiquement">
            <a:extLst>
              <a:ext uri="{FF2B5EF4-FFF2-40B4-BE49-F238E27FC236}">
                <a16:creationId xmlns:a16="http://schemas.microsoft.com/office/drawing/2014/main" id="{B62695DD-0FCE-8B48-9D9E-F3A110AEE4D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17200" y="130434"/>
            <a:ext cx="1574800" cy="1155824"/>
          </a:xfrm>
          <a:prstGeom prst="rect">
            <a:avLst/>
          </a:prstGeom>
        </p:spPr>
      </p:pic>
    </p:spTree>
    <p:extLst>
      <p:ext uri="{BB962C8B-B14F-4D97-AF65-F5344CB8AC3E}">
        <p14:creationId xmlns:p14="http://schemas.microsoft.com/office/powerpoint/2010/main" val="18992578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4800" dirty="0">
                <a:solidFill>
                  <a:schemeClr val="accent2"/>
                </a:solidFill>
              </a:rPr>
              <a:t>Facteurs de risque et ressources</a:t>
            </a:r>
            <a:endParaRPr lang="nl-BE" sz="4800" noProof="0" dirty="0">
              <a:solidFill>
                <a:schemeClr val="accent2"/>
              </a:solidFill>
            </a:endParaRPr>
          </a:p>
        </p:txBody>
      </p:sp>
      <p:pic>
        <p:nvPicPr>
          <p:cNvPr id="5" name="Image 4" descr="Une image contenant dessin au trait&#10;&#10;Description générée automatiquement">
            <a:extLst>
              <a:ext uri="{FF2B5EF4-FFF2-40B4-BE49-F238E27FC236}">
                <a16:creationId xmlns:a16="http://schemas.microsoft.com/office/drawing/2014/main" id="{FDBA1652-E185-45F1-B319-82A5521BCA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3094" y="0"/>
            <a:ext cx="1858375" cy="1314086"/>
          </a:xfrm>
          <a:prstGeom prst="rect">
            <a:avLst/>
          </a:prstGeom>
        </p:spPr>
      </p:pic>
      <p:sp>
        <p:nvSpPr>
          <p:cNvPr id="7" name="Tekstvak 6">
            <a:extLst>
              <a:ext uri="{FF2B5EF4-FFF2-40B4-BE49-F238E27FC236}">
                <a16:creationId xmlns:a16="http://schemas.microsoft.com/office/drawing/2014/main" id="{97E544F7-83E4-55A6-1343-709AE516AFB1}"/>
              </a:ext>
            </a:extLst>
          </p:cNvPr>
          <p:cNvSpPr txBox="1"/>
          <p:nvPr/>
        </p:nvSpPr>
        <p:spPr>
          <a:xfrm>
            <a:off x="7662069" y="2034946"/>
            <a:ext cx="3818731" cy="3416320"/>
          </a:xfrm>
          <a:prstGeom prst="rect">
            <a:avLst/>
          </a:prstGeom>
          <a:noFill/>
        </p:spPr>
        <p:txBody>
          <a:bodyPr wrap="square">
            <a:spAutoFit/>
          </a:bodyPr>
          <a:lstStyle/>
          <a:p>
            <a:endParaRPr lang="fr-FR" dirty="0">
              <a:solidFill>
                <a:srgbClr val="F39200"/>
              </a:solidFill>
              <a:latin typeface="Arial" panose="020B0604020202020204" pitchFamily="34" charset="0"/>
              <a:cs typeface="Arial" panose="020B0604020202020204" pitchFamily="34" charset="0"/>
            </a:endParaRPr>
          </a:p>
          <a:p>
            <a:endParaRPr lang="fr-FR" dirty="0">
              <a:solidFill>
                <a:srgbClr val="F39200"/>
              </a:solidFill>
              <a:latin typeface="Arial" panose="020B0604020202020204" pitchFamily="34" charset="0"/>
              <a:cs typeface="Arial" panose="020B0604020202020204" pitchFamily="34" charset="0"/>
            </a:endParaRPr>
          </a:p>
          <a:p>
            <a:r>
              <a:rPr lang="fr-FR" dirty="0">
                <a:solidFill>
                  <a:srgbClr val="F39200"/>
                </a:solidFill>
                <a:latin typeface="Arial" panose="020B0604020202020204" pitchFamily="34" charset="0"/>
                <a:cs typeface="Arial" panose="020B0604020202020204" pitchFamily="34" charset="0"/>
              </a:rPr>
              <a:t>Points d’attention :</a:t>
            </a:r>
          </a:p>
          <a:p>
            <a:r>
              <a:rPr lang="fr-FR" dirty="0">
                <a:solidFill>
                  <a:srgbClr val="F39200"/>
                </a:solidFill>
                <a:latin typeface="Arial" panose="020B0604020202020204" pitchFamily="34" charset="0"/>
                <a:cs typeface="Arial" panose="020B0604020202020204" pitchFamily="34" charset="0"/>
              </a:rPr>
              <a:t>√  Conditions de travail (55 %)</a:t>
            </a:r>
          </a:p>
          <a:p>
            <a:pPr marL="285750" indent="-285750">
              <a:buFont typeface="Symbol" panose="05050102010706020507" pitchFamily="18" charset="2"/>
              <a:buChar char="Ö"/>
            </a:pPr>
            <a:r>
              <a:rPr lang="fr-FR" dirty="0">
                <a:solidFill>
                  <a:srgbClr val="F39200"/>
                </a:solidFill>
                <a:latin typeface="Arial" panose="020B0604020202020204" pitchFamily="34" charset="0"/>
                <a:cs typeface="Arial" panose="020B0604020202020204" pitchFamily="34" charset="0"/>
              </a:rPr>
              <a:t>Organisation du travail (51 %)</a:t>
            </a:r>
          </a:p>
          <a:p>
            <a:pPr marL="285750" indent="-285750">
              <a:buFont typeface="Symbol" panose="05050102010706020507" pitchFamily="18" charset="2"/>
              <a:buChar char="Ö"/>
            </a:pPr>
            <a:r>
              <a:rPr lang="fr-FR" dirty="0">
                <a:solidFill>
                  <a:srgbClr val="F39200"/>
                </a:solidFill>
                <a:latin typeface="Arial" panose="020B0604020202020204" pitchFamily="34" charset="0"/>
                <a:cs typeface="Arial" panose="020B0604020202020204" pitchFamily="34" charset="0"/>
              </a:rPr>
              <a:t>Contenu de travail (42 %)
Relations interpersonnelles (41%)</a:t>
            </a:r>
          </a:p>
          <a:p>
            <a:pPr marL="285750" indent="-285750">
              <a:buFont typeface="Symbol" panose="05050102010706020507" pitchFamily="18" charset="2"/>
              <a:buChar char="Ö"/>
            </a:pPr>
            <a:endParaRPr lang="fr-FR" dirty="0">
              <a:solidFill>
                <a:srgbClr val="F39200"/>
              </a:solidFill>
              <a:latin typeface="Arial" panose="020B0604020202020204" pitchFamily="34" charset="0"/>
              <a:cs typeface="Arial" panose="020B0604020202020204" pitchFamily="34" charset="0"/>
            </a:endParaRPr>
          </a:p>
          <a:p>
            <a:r>
              <a:rPr lang="fr-FR" dirty="0">
                <a:solidFill>
                  <a:schemeClr val="accent6"/>
                </a:solidFill>
                <a:latin typeface="Arial" panose="020B0604020202020204" pitchFamily="34" charset="0"/>
                <a:cs typeface="Arial" panose="020B0604020202020204" pitchFamily="34" charset="0"/>
              </a:rPr>
              <a:t>Ressources :
</a:t>
            </a:r>
            <a:r>
              <a:rPr lang="fr-FR" dirty="0">
                <a:solidFill>
                  <a:schemeClr val="accent6"/>
                </a:solidFill>
                <a:latin typeface="Arial" panose="020B0604020202020204" pitchFamily="34" charset="0"/>
                <a:cs typeface="Arial" panose="020B0604020202020204" pitchFamily="34" charset="0"/>
                <a:sym typeface="Symbol" panose="05050102010706020507" pitchFamily="18" charset="2"/>
              </a:rPr>
              <a:t> </a:t>
            </a:r>
            <a:r>
              <a:rPr lang="fr-FR" dirty="0">
                <a:solidFill>
                  <a:schemeClr val="accent6"/>
                </a:solidFill>
                <a:latin typeface="Arial" panose="020B0604020202020204" pitchFamily="34" charset="0"/>
                <a:cs typeface="Arial" panose="020B0604020202020204" pitchFamily="34" charset="0"/>
              </a:rPr>
              <a:t>Conditions de vie au travail (74 % de pos.)</a:t>
            </a:r>
            <a:endParaRPr lang="nl-BE" noProof="0" dirty="0">
              <a:solidFill>
                <a:schemeClr val="accent6"/>
              </a:solidFill>
              <a:latin typeface="Arial" panose="020B0604020202020204" pitchFamily="34" charset="0"/>
              <a:cs typeface="Arial" panose="020B0604020202020204" pitchFamily="34" charset="0"/>
            </a:endParaRPr>
          </a:p>
        </p:txBody>
      </p:sp>
      <p:pic>
        <p:nvPicPr>
          <p:cNvPr id="4" name="Afbeelding 3">
            <a:extLst>
              <a:ext uri="{FF2B5EF4-FFF2-40B4-BE49-F238E27FC236}">
                <a16:creationId xmlns:a16="http://schemas.microsoft.com/office/drawing/2014/main" id="{47481775-F99B-A046-3E74-5688AA9F3D18}"/>
              </a:ext>
            </a:extLst>
          </p:cNvPr>
          <p:cNvPicPr>
            <a:picLocks noChangeAspect="1"/>
          </p:cNvPicPr>
          <p:nvPr/>
        </p:nvPicPr>
        <p:blipFill>
          <a:blip r:embed="rId4"/>
          <a:stretch>
            <a:fillRect/>
          </a:stretch>
        </p:blipFill>
        <p:spPr>
          <a:xfrm>
            <a:off x="1357863" y="2034946"/>
            <a:ext cx="5767316" cy="3218967"/>
          </a:xfrm>
          <a:prstGeom prst="rect">
            <a:avLst/>
          </a:prstGeom>
        </p:spPr>
      </p:pic>
    </p:spTree>
    <p:extLst>
      <p:ext uri="{BB962C8B-B14F-4D97-AF65-F5344CB8AC3E}">
        <p14:creationId xmlns:p14="http://schemas.microsoft.com/office/powerpoint/2010/main" val="273538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4800" dirty="0">
                <a:solidFill>
                  <a:schemeClr val="accent2"/>
                </a:solidFill>
              </a:rPr>
              <a:t>Facteurs de risque et ressources</a:t>
            </a:r>
            <a:endParaRPr lang="nl-BE" sz="4800" noProof="0" dirty="0">
              <a:solidFill>
                <a:schemeClr val="accent2"/>
              </a:solidFill>
            </a:endParaRPr>
          </a:p>
        </p:txBody>
      </p:sp>
      <p:pic>
        <p:nvPicPr>
          <p:cNvPr id="5" name="Image 4" descr="Une image contenant dessin au trait&#10;&#10;Description générée automatiquement">
            <a:extLst>
              <a:ext uri="{FF2B5EF4-FFF2-40B4-BE49-F238E27FC236}">
                <a16:creationId xmlns:a16="http://schemas.microsoft.com/office/drawing/2014/main" id="{FDBA1652-E185-45F1-B319-82A5521BCA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3094" y="0"/>
            <a:ext cx="1858375" cy="1314086"/>
          </a:xfrm>
          <a:prstGeom prst="rect">
            <a:avLst/>
          </a:prstGeom>
        </p:spPr>
      </p:pic>
      <p:sp>
        <p:nvSpPr>
          <p:cNvPr id="6" name="Tekstvak 5">
            <a:extLst>
              <a:ext uri="{FF2B5EF4-FFF2-40B4-BE49-F238E27FC236}">
                <a16:creationId xmlns:a16="http://schemas.microsoft.com/office/drawing/2014/main" id="{AC693D92-A3E4-B1AF-CE17-5A1F81930B39}"/>
              </a:ext>
            </a:extLst>
          </p:cNvPr>
          <p:cNvSpPr txBox="1"/>
          <p:nvPr/>
        </p:nvSpPr>
        <p:spPr>
          <a:xfrm>
            <a:off x="7677807" y="1881369"/>
            <a:ext cx="4382813" cy="4524315"/>
          </a:xfrm>
          <a:prstGeom prst="rect">
            <a:avLst/>
          </a:prstGeom>
          <a:noFill/>
        </p:spPr>
        <p:txBody>
          <a:bodyPr wrap="square" rtlCol="0">
            <a:spAutoFit/>
          </a:bodyPr>
          <a:lstStyle/>
          <a:p>
            <a:r>
              <a:rPr lang="fr-FR" dirty="0">
                <a:solidFill>
                  <a:srgbClr val="FF0000"/>
                </a:solidFill>
                <a:latin typeface="Arial" panose="020B0604020202020204" pitchFamily="34" charset="0"/>
                <a:cs typeface="Arial" panose="020B0604020202020204" pitchFamily="34" charset="0"/>
              </a:rPr>
              <a:t>Facteurs de risque :
</a:t>
            </a:r>
            <a:r>
              <a:rPr lang="fr-FR" dirty="0">
                <a:solidFill>
                  <a:srgbClr val="FF0000"/>
                </a:solidFill>
                <a:latin typeface="Arial" panose="020B0604020202020204" pitchFamily="34" charset="0"/>
                <a:cs typeface="Arial" panose="020B0604020202020204" pitchFamily="34" charset="0"/>
                <a:sym typeface="Symbol" panose="05050102010706020507" pitchFamily="18" charset="2"/>
              </a:rPr>
              <a:t> </a:t>
            </a:r>
            <a:r>
              <a:rPr lang="fr-FR" dirty="0">
                <a:solidFill>
                  <a:srgbClr val="FF0000"/>
                </a:solidFill>
                <a:latin typeface="Arial" panose="020B0604020202020204" pitchFamily="34" charset="0"/>
                <a:cs typeface="Arial" panose="020B0604020202020204" pitchFamily="34" charset="0"/>
              </a:rPr>
              <a:t>Procédure de travail (88 %)
</a:t>
            </a:r>
            <a:r>
              <a:rPr lang="fr-FR" dirty="0">
                <a:solidFill>
                  <a:srgbClr val="FF0000"/>
                </a:solidFill>
                <a:latin typeface="Arial" panose="020B0604020202020204" pitchFamily="34" charset="0"/>
                <a:cs typeface="Arial" panose="020B0604020202020204" pitchFamily="34" charset="0"/>
                <a:sym typeface="Symbol" panose="05050102010706020507" pitchFamily="18" charset="2"/>
              </a:rPr>
              <a:t> </a:t>
            </a:r>
            <a:r>
              <a:rPr lang="fr-FR" dirty="0">
                <a:solidFill>
                  <a:srgbClr val="FF0000"/>
                </a:solidFill>
                <a:latin typeface="Arial" panose="020B0604020202020204" pitchFamily="34" charset="0"/>
                <a:cs typeface="Arial" panose="020B0604020202020204" pitchFamily="34" charset="0"/>
              </a:rPr>
              <a:t>Reconnaissance (75 %)
</a:t>
            </a:r>
          </a:p>
          <a:p>
            <a:r>
              <a:rPr lang="fr-FR" dirty="0">
                <a:solidFill>
                  <a:schemeClr val="accent2"/>
                </a:solidFill>
                <a:latin typeface="Arial" panose="020B0604020202020204" pitchFamily="34" charset="0"/>
                <a:cs typeface="Arial" panose="020B0604020202020204" pitchFamily="34" charset="0"/>
              </a:rPr>
              <a:t>Points d’attention :
</a:t>
            </a:r>
            <a:r>
              <a:rPr lang="fr-FR" dirty="0">
                <a:solidFill>
                  <a:schemeClr val="accent2"/>
                </a:solidFill>
                <a:latin typeface="Arial" panose="020B0604020202020204" pitchFamily="34" charset="0"/>
                <a:cs typeface="Arial" panose="020B0604020202020204" pitchFamily="34" charset="0"/>
                <a:sym typeface="Symbol" panose="05050102010706020507" pitchFamily="18" charset="2"/>
              </a:rPr>
              <a:t> </a:t>
            </a:r>
            <a:r>
              <a:rPr lang="fr-FR" dirty="0">
                <a:solidFill>
                  <a:schemeClr val="accent2"/>
                </a:solidFill>
                <a:latin typeface="Arial" panose="020B0604020202020204" pitchFamily="34" charset="0"/>
                <a:cs typeface="Arial" panose="020B0604020202020204" pitchFamily="34" charset="0"/>
              </a:rPr>
              <a:t>Instructions de travail contradictoires (59 %)
</a:t>
            </a:r>
            <a:r>
              <a:rPr lang="fr-FR" dirty="0">
                <a:solidFill>
                  <a:schemeClr val="accent2"/>
                </a:solidFill>
                <a:latin typeface="Arial" panose="020B0604020202020204" pitchFamily="34" charset="0"/>
                <a:cs typeface="Arial" panose="020B0604020202020204" pitchFamily="34" charset="0"/>
                <a:sym typeface="Symbol" panose="05050102010706020507" pitchFamily="18" charset="2"/>
              </a:rPr>
              <a:t> </a:t>
            </a:r>
            <a:r>
              <a:rPr lang="fr-FR" dirty="0">
                <a:solidFill>
                  <a:schemeClr val="accent2"/>
                </a:solidFill>
                <a:latin typeface="Arial" panose="020B0604020202020204" pitchFamily="34" charset="0"/>
                <a:cs typeface="Arial" panose="020B0604020202020204" pitchFamily="34" charset="0"/>
              </a:rPr>
              <a:t>Outils de gestion (53 %)
</a:t>
            </a:r>
            <a:r>
              <a:rPr lang="fr-FR" dirty="0">
                <a:solidFill>
                  <a:schemeClr val="accent2"/>
                </a:solidFill>
                <a:latin typeface="Arial" panose="020B0604020202020204" pitchFamily="34" charset="0"/>
                <a:cs typeface="Arial" panose="020B0604020202020204" pitchFamily="34" charset="0"/>
                <a:sym typeface="Symbol" panose="05050102010706020507" pitchFamily="18" charset="2"/>
              </a:rPr>
              <a:t> </a:t>
            </a:r>
            <a:r>
              <a:rPr lang="fr-FR" dirty="0">
                <a:solidFill>
                  <a:schemeClr val="accent2"/>
                </a:solidFill>
                <a:latin typeface="Arial" panose="020B0604020202020204" pitchFamily="34" charset="0"/>
                <a:cs typeface="Arial" panose="020B0604020202020204" pitchFamily="34" charset="0"/>
              </a:rPr>
              <a:t>Collaboration entre services (53 %)
</a:t>
            </a:r>
            <a:r>
              <a:rPr lang="fr-FR" dirty="0">
                <a:solidFill>
                  <a:schemeClr val="accent2"/>
                </a:solidFill>
                <a:latin typeface="Arial" panose="020B0604020202020204" pitchFamily="34" charset="0"/>
                <a:cs typeface="Arial" panose="020B0604020202020204" pitchFamily="34" charset="0"/>
                <a:sym typeface="Symbol" panose="05050102010706020507" pitchFamily="18" charset="2"/>
              </a:rPr>
              <a:t> </a:t>
            </a:r>
            <a:r>
              <a:rPr lang="fr-FR" dirty="0">
                <a:solidFill>
                  <a:schemeClr val="accent2"/>
                </a:solidFill>
                <a:latin typeface="Arial" panose="020B0604020202020204" pitchFamily="34" charset="0"/>
                <a:cs typeface="Arial" panose="020B0604020202020204" pitchFamily="34" charset="0"/>
              </a:rPr>
              <a:t>Répartition des tâches (47 %)
</a:t>
            </a:r>
            <a:r>
              <a:rPr lang="fr-FR" dirty="0">
                <a:solidFill>
                  <a:schemeClr val="accent2"/>
                </a:solidFill>
                <a:latin typeface="Arial" panose="020B0604020202020204" pitchFamily="34" charset="0"/>
                <a:cs typeface="Arial" panose="020B0604020202020204" pitchFamily="34" charset="0"/>
                <a:sym typeface="Symbol" panose="05050102010706020507" pitchFamily="18" charset="2"/>
              </a:rPr>
              <a:t> </a:t>
            </a:r>
            <a:r>
              <a:rPr lang="fr-FR" dirty="0">
                <a:solidFill>
                  <a:schemeClr val="accent2"/>
                </a:solidFill>
                <a:latin typeface="Arial" panose="020B0604020202020204" pitchFamily="34" charset="0"/>
                <a:cs typeface="Arial" panose="020B0604020202020204" pitchFamily="34" charset="0"/>
              </a:rPr>
              <a:t>Style de gestion (41 %)
</a:t>
            </a:r>
            <a:r>
              <a:rPr lang="fr-FR" dirty="0">
                <a:solidFill>
                  <a:schemeClr val="accent2"/>
                </a:solidFill>
                <a:latin typeface="Arial" panose="020B0604020202020204" pitchFamily="34" charset="0"/>
                <a:cs typeface="Arial" panose="020B0604020202020204" pitchFamily="34" charset="0"/>
                <a:sym typeface="Symbol" panose="05050102010706020507" pitchFamily="18" charset="2"/>
              </a:rPr>
              <a:t> </a:t>
            </a:r>
            <a:r>
              <a:rPr lang="fr-FR" dirty="0">
                <a:solidFill>
                  <a:schemeClr val="accent2"/>
                </a:solidFill>
                <a:latin typeface="Arial" panose="020B0604020202020204" pitchFamily="34" charset="0"/>
                <a:cs typeface="Arial" panose="020B0604020202020204" pitchFamily="34" charset="0"/>
              </a:rPr>
              <a:t>Participation (41 %)</a:t>
            </a:r>
            <a:r>
              <a:rPr lang="fr-FR" dirty="0">
                <a:solidFill>
                  <a:srgbClr val="FF0000"/>
                </a:solidFill>
                <a:latin typeface="Arial" panose="020B0604020202020204" pitchFamily="34" charset="0"/>
                <a:cs typeface="Arial" panose="020B0604020202020204" pitchFamily="34" charset="0"/>
              </a:rPr>
              <a:t>
</a:t>
            </a:r>
          </a:p>
          <a:p>
            <a:r>
              <a:rPr lang="fr-FR" dirty="0">
                <a:solidFill>
                  <a:schemeClr val="accent6"/>
                </a:solidFill>
                <a:latin typeface="Arial" panose="020B0604020202020204" pitchFamily="34" charset="0"/>
                <a:cs typeface="Arial" panose="020B0604020202020204" pitchFamily="34" charset="0"/>
              </a:rPr>
              <a:t>Ressources :
</a:t>
            </a:r>
            <a:r>
              <a:rPr lang="fr-FR" dirty="0">
                <a:solidFill>
                  <a:schemeClr val="accent6"/>
                </a:solidFill>
                <a:latin typeface="Arial" panose="020B0604020202020204" pitchFamily="34" charset="0"/>
                <a:cs typeface="Arial" panose="020B0604020202020204" pitchFamily="34" charset="0"/>
                <a:sym typeface="Symbol" panose="05050102010706020507" pitchFamily="18" charset="2"/>
              </a:rPr>
              <a:t> </a:t>
            </a:r>
            <a:r>
              <a:rPr lang="fr-FR" dirty="0">
                <a:solidFill>
                  <a:schemeClr val="accent6"/>
                </a:solidFill>
                <a:latin typeface="Arial" panose="020B0604020202020204" pitchFamily="34" charset="0"/>
                <a:cs typeface="Arial" panose="020B0604020202020204" pitchFamily="34" charset="0"/>
              </a:rPr>
              <a:t>Structure (65 % pos.)
</a:t>
            </a:r>
            <a:r>
              <a:rPr lang="fr-FR" dirty="0">
                <a:solidFill>
                  <a:schemeClr val="accent6"/>
                </a:solidFill>
                <a:latin typeface="Arial" panose="020B0604020202020204" pitchFamily="34" charset="0"/>
                <a:cs typeface="Arial" panose="020B0604020202020204" pitchFamily="34" charset="0"/>
                <a:sym typeface="Symbol" panose="05050102010706020507" pitchFamily="18" charset="2"/>
              </a:rPr>
              <a:t> </a:t>
            </a:r>
            <a:r>
              <a:rPr lang="fr-FR" dirty="0">
                <a:solidFill>
                  <a:schemeClr val="accent6"/>
                </a:solidFill>
                <a:latin typeface="Arial" panose="020B0604020202020204" pitchFamily="34" charset="0"/>
                <a:cs typeface="Arial" panose="020B0604020202020204" pitchFamily="34" charset="0"/>
              </a:rPr>
              <a:t>Autonomie (82 % de pos.)</a:t>
            </a:r>
            <a:endParaRPr lang="nl-BE" noProof="0" dirty="0">
              <a:solidFill>
                <a:srgbClr val="FF0000"/>
              </a:solidFill>
              <a:latin typeface="Arial" panose="020B0604020202020204" pitchFamily="34" charset="0"/>
              <a:cs typeface="Arial" panose="020B0604020202020204" pitchFamily="34" charset="0"/>
            </a:endParaRPr>
          </a:p>
        </p:txBody>
      </p:sp>
      <p:pic>
        <p:nvPicPr>
          <p:cNvPr id="4" name="Afbeelding 3">
            <a:extLst>
              <a:ext uri="{FF2B5EF4-FFF2-40B4-BE49-F238E27FC236}">
                <a16:creationId xmlns:a16="http://schemas.microsoft.com/office/drawing/2014/main" id="{090F0FB4-B4DC-0190-EA89-17BAE1F1082A}"/>
              </a:ext>
            </a:extLst>
          </p:cNvPr>
          <p:cNvPicPr>
            <a:picLocks noChangeAspect="1"/>
          </p:cNvPicPr>
          <p:nvPr/>
        </p:nvPicPr>
        <p:blipFill>
          <a:blip r:embed="rId4"/>
          <a:stretch>
            <a:fillRect/>
          </a:stretch>
        </p:blipFill>
        <p:spPr>
          <a:xfrm>
            <a:off x="548244" y="1881369"/>
            <a:ext cx="6901270" cy="3584759"/>
          </a:xfrm>
          <a:prstGeom prst="rect">
            <a:avLst/>
          </a:prstGeom>
        </p:spPr>
      </p:pic>
    </p:spTree>
    <p:extLst>
      <p:ext uri="{BB962C8B-B14F-4D97-AF65-F5344CB8AC3E}">
        <p14:creationId xmlns:p14="http://schemas.microsoft.com/office/powerpoint/2010/main" val="1609634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0CE72-6C7D-5B0C-2757-D7D2C8DC430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F5DC411-BBF6-56D3-5EE4-3A4ACBE192AB}"/>
              </a:ext>
            </a:extLst>
          </p:cNvPr>
          <p:cNvSpPr>
            <a:spLocks noGrp="1"/>
          </p:cNvSpPr>
          <p:nvPr>
            <p:ph type="title"/>
          </p:nvPr>
        </p:nvSpPr>
        <p:spPr/>
        <p:txBody>
          <a:bodyPr/>
          <a:lstStyle/>
          <a:p>
            <a:r>
              <a:rPr lang="fr-FR" sz="4800" dirty="0">
                <a:solidFill>
                  <a:schemeClr val="accent2"/>
                </a:solidFill>
              </a:rPr>
              <a:t>Facteurs de risque et ressources</a:t>
            </a:r>
            <a:endParaRPr lang="nl-BE" sz="4800" noProof="0" dirty="0">
              <a:solidFill>
                <a:schemeClr val="accent2"/>
              </a:solidFill>
            </a:endParaRPr>
          </a:p>
        </p:txBody>
      </p:sp>
      <p:sp>
        <p:nvSpPr>
          <p:cNvPr id="4" name="Tijdelijke aanduiding voor tekst 3">
            <a:extLst>
              <a:ext uri="{FF2B5EF4-FFF2-40B4-BE49-F238E27FC236}">
                <a16:creationId xmlns:a16="http://schemas.microsoft.com/office/drawing/2014/main" id="{9C7EF970-AFA2-362C-FB10-3543CEF7ABB3}"/>
              </a:ext>
            </a:extLst>
          </p:cNvPr>
          <p:cNvSpPr>
            <a:spLocks noGrp="1"/>
          </p:cNvSpPr>
          <p:nvPr>
            <p:ph type="body" sz="quarter" idx="10"/>
          </p:nvPr>
        </p:nvSpPr>
        <p:spPr/>
        <p:txBody>
          <a:bodyPr>
            <a:normAutofit/>
          </a:bodyPr>
          <a:lstStyle/>
          <a:p>
            <a:r>
              <a:rPr lang="fr-FR" dirty="0"/>
              <a:t>Répartition du travail (6)  
Manque d’une répartition équitable des tâches (3) : la division proportionnelle des tâches est considérée comme très difficile/impossible, il serait difficile de demander une part proportionnée du travail. 
Sentiment de ne pas recevoir suffisamment d’attention au sein du service d’étude (2) : conséquences pour le transfert de connaissances et crainte de la continuité du service d’étude
La division difficile ou impossible des tâches pèse sur l’atmosphère de travail (2) 
Certains membres du personnel ne seraient pas aptes à accomplir leurs tâches, ce qui les empêcherait d’apporter un soutien à leurs collègues et obligerait à reprendre leur travail par d’autres collègues, ce qui entraînerait de la frustration (2)</a:t>
            </a:r>
            <a:endParaRPr lang="nl-BE" noProof="0" dirty="0"/>
          </a:p>
        </p:txBody>
      </p:sp>
      <p:sp>
        <p:nvSpPr>
          <p:cNvPr id="6" name="Tijdelijke aanduiding voor inhoud 5">
            <a:extLst>
              <a:ext uri="{FF2B5EF4-FFF2-40B4-BE49-F238E27FC236}">
                <a16:creationId xmlns:a16="http://schemas.microsoft.com/office/drawing/2014/main" id="{EDEB16AB-D50C-9FBD-C059-83BE39645391}"/>
              </a:ext>
            </a:extLst>
          </p:cNvPr>
          <p:cNvSpPr>
            <a:spLocks noGrp="1"/>
          </p:cNvSpPr>
          <p:nvPr>
            <p:ph sz="quarter" idx="11"/>
          </p:nvPr>
        </p:nvSpPr>
        <p:spPr/>
        <p:txBody>
          <a:bodyPr/>
          <a:lstStyle/>
          <a:p>
            <a:r>
              <a:rPr lang="nl-BE" dirty="0"/>
              <a:t>Répartition de charge</a:t>
            </a:r>
            <a:r>
              <a:rPr lang="nl-BE" noProof="0" dirty="0"/>
              <a:t> </a:t>
            </a:r>
          </a:p>
        </p:txBody>
      </p:sp>
      <p:pic>
        <p:nvPicPr>
          <p:cNvPr id="5" name="Image 4" descr="Une image contenant dessin au trait&#10;&#10;Description générée automatiquement">
            <a:extLst>
              <a:ext uri="{FF2B5EF4-FFF2-40B4-BE49-F238E27FC236}">
                <a16:creationId xmlns:a16="http://schemas.microsoft.com/office/drawing/2014/main" id="{30FC01EB-871C-B227-D069-FBE91A3D16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3094" y="0"/>
            <a:ext cx="1858375" cy="1314086"/>
          </a:xfrm>
          <a:prstGeom prst="rect">
            <a:avLst/>
          </a:prstGeom>
        </p:spPr>
      </p:pic>
    </p:spTree>
    <p:extLst>
      <p:ext uri="{BB962C8B-B14F-4D97-AF65-F5344CB8AC3E}">
        <p14:creationId xmlns:p14="http://schemas.microsoft.com/office/powerpoint/2010/main" val="31700652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ADBEF-8981-1871-34BF-D528907836D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72B77DF-7D17-57B6-22A1-FB06EE276C15}"/>
              </a:ext>
            </a:extLst>
          </p:cNvPr>
          <p:cNvSpPr>
            <a:spLocks noGrp="1"/>
          </p:cNvSpPr>
          <p:nvPr>
            <p:ph type="title"/>
          </p:nvPr>
        </p:nvSpPr>
        <p:spPr/>
        <p:txBody>
          <a:bodyPr/>
          <a:lstStyle/>
          <a:p>
            <a:r>
              <a:rPr lang="fr-FR" sz="4800" dirty="0">
                <a:solidFill>
                  <a:schemeClr val="accent2"/>
                </a:solidFill>
              </a:rPr>
              <a:t>Facteurs de risque et ressources</a:t>
            </a:r>
            <a:endParaRPr lang="nl-BE" sz="4800" noProof="0" dirty="0">
              <a:solidFill>
                <a:schemeClr val="accent2"/>
              </a:solidFill>
            </a:endParaRPr>
          </a:p>
        </p:txBody>
      </p:sp>
      <p:sp>
        <p:nvSpPr>
          <p:cNvPr id="4" name="Tijdelijke aanduiding voor tekst 3">
            <a:extLst>
              <a:ext uri="{FF2B5EF4-FFF2-40B4-BE49-F238E27FC236}">
                <a16:creationId xmlns:a16="http://schemas.microsoft.com/office/drawing/2014/main" id="{89BE96B9-87A1-3324-CE0C-D308F837C64F}"/>
              </a:ext>
            </a:extLst>
          </p:cNvPr>
          <p:cNvSpPr>
            <a:spLocks noGrp="1"/>
          </p:cNvSpPr>
          <p:nvPr>
            <p:ph type="body" sz="quarter" idx="10"/>
          </p:nvPr>
        </p:nvSpPr>
        <p:spPr>
          <a:xfrm>
            <a:off x="547688" y="1500188"/>
            <a:ext cx="10515600" cy="4958250"/>
          </a:xfrm>
        </p:spPr>
        <p:txBody>
          <a:bodyPr>
            <a:normAutofit/>
          </a:bodyPr>
          <a:lstStyle/>
          <a:p>
            <a:r>
              <a:rPr lang="fr-FR" b="1" dirty="0"/>
              <a:t>Propositions de solutions des répondants </a:t>
            </a:r>
            <a:r>
              <a:rPr lang="fr-FR" dirty="0"/>
              <a:t>:
Objectiver la division actuelle du travail (qui a rédigé quel conseil/convention collective... ces dernières années)
Rendre la direction responsable d’une répartition équitable des tâches : affectation lors de réunion du personnel et suivi du dossier selon des critères plus larges que le simple intérêt pour le dossier (par exemple, charge de travail, compétences, besoin de transfert, etc. ... afin d’assurer un équilibre entre les juniors et les seniors)
Assigner un dossier à une équipe et non à une personne avec une marge de consultation d’équipe, relecture par les pairs
Rôle de mentor prévu pour les juniors</a:t>
            </a:r>
            <a:endParaRPr lang="nl-BE" noProof="0" dirty="0"/>
          </a:p>
        </p:txBody>
      </p:sp>
      <p:sp>
        <p:nvSpPr>
          <p:cNvPr id="6" name="Tijdelijke aanduiding voor inhoud 5">
            <a:extLst>
              <a:ext uri="{FF2B5EF4-FFF2-40B4-BE49-F238E27FC236}">
                <a16:creationId xmlns:a16="http://schemas.microsoft.com/office/drawing/2014/main" id="{5EC41B21-910F-ED54-EC89-B6EDB598E014}"/>
              </a:ext>
            </a:extLst>
          </p:cNvPr>
          <p:cNvSpPr>
            <a:spLocks noGrp="1"/>
          </p:cNvSpPr>
          <p:nvPr>
            <p:ph sz="quarter" idx="11"/>
          </p:nvPr>
        </p:nvSpPr>
        <p:spPr/>
        <p:txBody>
          <a:bodyPr/>
          <a:lstStyle/>
          <a:p>
            <a:r>
              <a:rPr lang="nl-BE" dirty="0"/>
              <a:t>Répartition de charge</a:t>
            </a:r>
            <a:r>
              <a:rPr lang="nl-BE" noProof="0" dirty="0"/>
              <a:t> </a:t>
            </a:r>
          </a:p>
        </p:txBody>
      </p:sp>
      <p:pic>
        <p:nvPicPr>
          <p:cNvPr id="5" name="Image 4" descr="Une image contenant dessin au trait&#10;&#10;Description générée automatiquement">
            <a:extLst>
              <a:ext uri="{FF2B5EF4-FFF2-40B4-BE49-F238E27FC236}">
                <a16:creationId xmlns:a16="http://schemas.microsoft.com/office/drawing/2014/main" id="{9A7FE721-A7C7-7695-D351-A5EB81B2B9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3094" y="0"/>
            <a:ext cx="1858375" cy="1314086"/>
          </a:xfrm>
          <a:prstGeom prst="rect">
            <a:avLst/>
          </a:prstGeom>
        </p:spPr>
      </p:pic>
    </p:spTree>
    <p:extLst>
      <p:ext uri="{BB962C8B-B14F-4D97-AF65-F5344CB8AC3E}">
        <p14:creationId xmlns:p14="http://schemas.microsoft.com/office/powerpoint/2010/main" val="36955395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3AE45-9170-C128-86B1-F10D8BDB10A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38101AA-1AAB-400F-497C-7C4CB7845C6C}"/>
              </a:ext>
            </a:extLst>
          </p:cNvPr>
          <p:cNvSpPr>
            <a:spLocks noGrp="1"/>
          </p:cNvSpPr>
          <p:nvPr>
            <p:ph type="title"/>
          </p:nvPr>
        </p:nvSpPr>
        <p:spPr/>
        <p:txBody>
          <a:bodyPr/>
          <a:lstStyle/>
          <a:p>
            <a:r>
              <a:rPr lang="fr-FR" sz="4800" dirty="0">
                <a:solidFill>
                  <a:schemeClr val="accent2"/>
                </a:solidFill>
              </a:rPr>
              <a:t>Facteurs de risque et ressources</a:t>
            </a:r>
            <a:endParaRPr lang="nl-BE" sz="4800" noProof="0" dirty="0">
              <a:solidFill>
                <a:schemeClr val="accent2"/>
              </a:solidFill>
            </a:endParaRPr>
          </a:p>
        </p:txBody>
      </p:sp>
      <p:sp>
        <p:nvSpPr>
          <p:cNvPr id="4" name="Tijdelijke aanduiding voor tekst 3">
            <a:extLst>
              <a:ext uri="{FF2B5EF4-FFF2-40B4-BE49-F238E27FC236}">
                <a16:creationId xmlns:a16="http://schemas.microsoft.com/office/drawing/2014/main" id="{7DE64513-FEFC-81B3-336E-0CE975F4275D}"/>
              </a:ext>
            </a:extLst>
          </p:cNvPr>
          <p:cNvSpPr>
            <a:spLocks noGrp="1"/>
          </p:cNvSpPr>
          <p:nvPr>
            <p:ph type="body" sz="quarter" idx="10"/>
          </p:nvPr>
        </p:nvSpPr>
        <p:spPr>
          <a:xfrm>
            <a:off x="547688" y="1500188"/>
            <a:ext cx="10515600" cy="4958250"/>
          </a:xfrm>
        </p:spPr>
        <p:txBody>
          <a:bodyPr>
            <a:normAutofit/>
          </a:bodyPr>
          <a:lstStyle/>
          <a:p>
            <a:r>
              <a:rPr lang="fr-FR" b="1" dirty="0"/>
              <a:t>Propositions de solutions des répondants :</a:t>
            </a:r>
            <a:r>
              <a:rPr lang="fr-FR" dirty="0"/>
              <a:t>
Distribution évolutive des dossiers basée sur le contenu avec des responsables de première et deuxième ligne (n’exigent plus la coopération)
Penser à une répartition équitable des tâches
Ne pas être influencé par celui qui crée le plus de drame ou qui crie le plus fort 
Limiter le nombre de personnes par dossier aux seuls employés qui travaillent effectivement sur le dossier à ce moment-là
Finaliser les descriptions de fonctions
Chacun ses tâches : la direction devrait trouver une solution lorsque quelqu’un n’accomplit pas ses tâches au lieu d’attribuer ces tâches aux autres membres du personnel</a:t>
            </a:r>
            <a:endParaRPr lang="nl-BE" noProof="0" dirty="0"/>
          </a:p>
        </p:txBody>
      </p:sp>
      <p:sp>
        <p:nvSpPr>
          <p:cNvPr id="6" name="Tijdelijke aanduiding voor inhoud 5">
            <a:extLst>
              <a:ext uri="{FF2B5EF4-FFF2-40B4-BE49-F238E27FC236}">
                <a16:creationId xmlns:a16="http://schemas.microsoft.com/office/drawing/2014/main" id="{E85EE745-A10E-A66C-F198-B3D20AD951DD}"/>
              </a:ext>
            </a:extLst>
          </p:cNvPr>
          <p:cNvSpPr>
            <a:spLocks noGrp="1"/>
          </p:cNvSpPr>
          <p:nvPr>
            <p:ph sz="quarter" idx="11"/>
          </p:nvPr>
        </p:nvSpPr>
        <p:spPr/>
        <p:txBody>
          <a:bodyPr/>
          <a:lstStyle/>
          <a:p>
            <a:r>
              <a:rPr lang="nl-BE" dirty="0"/>
              <a:t>Répartition de charge</a:t>
            </a:r>
            <a:r>
              <a:rPr lang="nl-BE" noProof="0" dirty="0"/>
              <a:t> </a:t>
            </a:r>
          </a:p>
        </p:txBody>
      </p:sp>
      <p:pic>
        <p:nvPicPr>
          <p:cNvPr id="5" name="Image 4" descr="Une image contenant dessin au trait&#10;&#10;Description générée automatiquement">
            <a:extLst>
              <a:ext uri="{FF2B5EF4-FFF2-40B4-BE49-F238E27FC236}">
                <a16:creationId xmlns:a16="http://schemas.microsoft.com/office/drawing/2014/main" id="{51DFCD76-85E1-9989-A5BE-2E13C8BC85E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3094" y="0"/>
            <a:ext cx="1858375" cy="1314086"/>
          </a:xfrm>
          <a:prstGeom prst="rect">
            <a:avLst/>
          </a:prstGeom>
        </p:spPr>
      </p:pic>
    </p:spTree>
    <p:extLst>
      <p:ext uri="{BB962C8B-B14F-4D97-AF65-F5344CB8AC3E}">
        <p14:creationId xmlns:p14="http://schemas.microsoft.com/office/powerpoint/2010/main" val="7164544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4800" dirty="0">
                <a:solidFill>
                  <a:schemeClr val="accent2"/>
                </a:solidFill>
              </a:rPr>
              <a:t>Facteurs de risque et ressources</a:t>
            </a:r>
            <a:endParaRPr lang="nl-BE" sz="4800" noProof="0" dirty="0">
              <a:solidFill>
                <a:schemeClr val="accent2"/>
              </a:solidFill>
            </a:endParaRPr>
          </a:p>
        </p:txBody>
      </p:sp>
      <p:sp>
        <p:nvSpPr>
          <p:cNvPr id="4" name="Tijdelijke aanduiding voor tekst 3">
            <a:extLst>
              <a:ext uri="{FF2B5EF4-FFF2-40B4-BE49-F238E27FC236}">
                <a16:creationId xmlns:a16="http://schemas.microsoft.com/office/drawing/2014/main" id="{D50B0C9B-89D2-B8EC-7725-B92D4B7FD4CD}"/>
              </a:ext>
            </a:extLst>
          </p:cNvPr>
          <p:cNvSpPr>
            <a:spLocks noGrp="1"/>
          </p:cNvSpPr>
          <p:nvPr>
            <p:ph type="body" sz="quarter" idx="10"/>
          </p:nvPr>
        </p:nvSpPr>
        <p:spPr/>
        <p:txBody>
          <a:bodyPr/>
          <a:lstStyle/>
          <a:p>
            <a:r>
              <a:rPr lang="fr-FR" b="1" dirty="0"/>
              <a:t>Reconnaissance (5)</a:t>
            </a:r>
            <a:r>
              <a:rPr lang="fr-FR" dirty="0"/>
              <a:t>
Manque d’appréciation du travail accompli (3)
Manque de retours positifs (2)</a:t>
            </a:r>
          </a:p>
          <a:p>
            <a:pPr marL="0" indent="0">
              <a:buNone/>
            </a:pPr>
            <a:r>
              <a:rPr lang="fr-FR" dirty="0"/>
              <a:t>
</a:t>
            </a:r>
            <a:r>
              <a:rPr lang="fr-FR" b="1" dirty="0"/>
              <a:t>Solutions proposées par les répondants</a:t>
            </a:r>
            <a:r>
              <a:rPr lang="fr-FR" dirty="0"/>
              <a:t>
Encore plus de retours positifs 
Donner aux employés qui performent bien le sentiment que leur travail est valorisé
Plus de retours « réels »
Donner un retour sincère et positif au personnel qui effectue un travail de qualité</a:t>
            </a:r>
            <a:endParaRPr lang="nl-BE" noProof="0" dirty="0"/>
          </a:p>
        </p:txBody>
      </p:sp>
      <p:sp>
        <p:nvSpPr>
          <p:cNvPr id="6" name="Tijdelijke aanduiding voor inhoud 5">
            <a:extLst>
              <a:ext uri="{FF2B5EF4-FFF2-40B4-BE49-F238E27FC236}">
                <a16:creationId xmlns:a16="http://schemas.microsoft.com/office/drawing/2014/main" id="{DD185572-1276-9D02-593C-6AF245165E69}"/>
              </a:ext>
            </a:extLst>
          </p:cNvPr>
          <p:cNvSpPr>
            <a:spLocks noGrp="1"/>
          </p:cNvSpPr>
          <p:nvPr>
            <p:ph sz="quarter" idx="11"/>
          </p:nvPr>
        </p:nvSpPr>
        <p:spPr/>
        <p:txBody>
          <a:bodyPr/>
          <a:lstStyle/>
          <a:p>
            <a:r>
              <a:rPr lang="nl-BE" dirty="0"/>
              <a:t>Reconnaissance</a:t>
            </a:r>
            <a:endParaRPr lang="nl-BE" noProof="0" dirty="0"/>
          </a:p>
        </p:txBody>
      </p:sp>
      <p:pic>
        <p:nvPicPr>
          <p:cNvPr id="5" name="Image 4" descr="Une image contenant dessin au trait&#10;&#10;Description générée automatiquement">
            <a:extLst>
              <a:ext uri="{FF2B5EF4-FFF2-40B4-BE49-F238E27FC236}">
                <a16:creationId xmlns:a16="http://schemas.microsoft.com/office/drawing/2014/main" id="{FDBA1652-E185-45F1-B319-82A5521BCA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3094" y="0"/>
            <a:ext cx="1858375" cy="1314086"/>
          </a:xfrm>
          <a:prstGeom prst="rect">
            <a:avLst/>
          </a:prstGeom>
        </p:spPr>
      </p:pic>
    </p:spTree>
    <p:extLst>
      <p:ext uri="{BB962C8B-B14F-4D97-AF65-F5344CB8AC3E}">
        <p14:creationId xmlns:p14="http://schemas.microsoft.com/office/powerpoint/2010/main" val="34296424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A16C0-4D8A-8FDB-9A33-AF7485EFADB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29B399A-C74A-4E42-676C-DCD1AD917C1D}"/>
              </a:ext>
            </a:extLst>
          </p:cNvPr>
          <p:cNvSpPr>
            <a:spLocks noGrp="1"/>
          </p:cNvSpPr>
          <p:nvPr>
            <p:ph type="title"/>
          </p:nvPr>
        </p:nvSpPr>
        <p:spPr/>
        <p:txBody>
          <a:bodyPr/>
          <a:lstStyle/>
          <a:p>
            <a:r>
              <a:rPr lang="fr-FR" sz="4800" dirty="0">
                <a:solidFill>
                  <a:schemeClr val="accent2"/>
                </a:solidFill>
              </a:rPr>
              <a:t>Facteurs de risque et ressources</a:t>
            </a:r>
            <a:endParaRPr lang="nl-BE" sz="4800" noProof="0" dirty="0">
              <a:solidFill>
                <a:schemeClr val="accent2"/>
              </a:solidFill>
            </a:endParaRPr>
          </a:p>
        </p:txBody>
      </p:sp>
      <p:sp>
        <p:nvSpPr>
          <p:cNvPr id="4" name="Tijdelijke aanduiding voor tekst 3">
            <a:extLst>
              <a:ext uri="{FF2B5EF4-FFF2-40B4-BE49-F238E27FC236}">
                <a16:creationId xmlns:a16="http://schemas.microsoft.com/office/drawing/2014/main" id="{AA9E7D84-2293-EDA7-6DEE-041AAC27A56A}"/>
              </a:ext>
            </a:extLst>
          </p:cNvPr>
          <p:cNvSpPr>
            <a:spLocks noGrp="1"/>
          </p:cNvSpPr>
          <p:nvPr>
            <p:ph type="body" sz="quarter" idx="10"/>
          </p:nvPr>
        </p:nvSpPr>
        <p:spPr/>
        <p:txBody>
          <a:bodyPr/>
          <a:lstStyle/>
          <a:p>
            <a:r>
              <a:rPr lang="fr-FR" b="1" dirty="0"/>
              <a:t>Procédures de travail (4)</a:t>
            </a:r>
            <a:r>
              <a:rPr lang="fr-FR" dirty="0"/>
              <a:t>
Insatisfaction envers les procédures de travail utilisées (4)
Les procédures de travail ne sont pas suffisamment claires (2)
Les procédures internes sont constamment remises en question, bien qu’elles aient bien fonctionné par le passé (2)
Création constante de nouvelles procédures entraînant beaucoup de changements (2)
Les procédures seraient inutilement complexes, entraîneraient une charge de travail inutile (2)</a:t>
            </a:r>
            <a:endParaRPr lang="nl-BE" noProof="0" dirty="0"/>
          </a:p>
        </p:txBody>
      </p:sp>
      <p:sp>
        <p:nvSpPr>
          <p:cNvPr id="6" name="Tijdelijke aanduiding voor inhoud 5">
            <a:extLst>
              <a:ext uri="{FF2B5EF4-FFF2-40B4-BE49-F238E27FC236}">
                <a16:creationId xmlns:a16="http://schemas.microsoft.com/office/drawing/2014/main" id="{FDCCE12C-F24B-547A-980D-7FD7FB99AC9F}"/>
              </a:ext>
            </a:extLst>
          </p:cNvPr>
          <p:cNvSpPr>
            <a:spLocks noGrp="1"/>
          </p:cNvSpPr>
          <p:nvPr>
            <p:ph sz="quarter" idx="11"/>
          </p:nvPr>
        </p:nvSpPr>
        <p:spPr/>
        <p:txBody>
          <a:bodyPr/>
          <a:lstStyle/>
          <a:p>
            <a:r>
              <a:rPr lang="nl-BE" dirty="0"/>
              <a:t>Procédures de fonctionnement</a:t>
            </a:r>
            <a:endParaRPr lang="nl-BE" noProof="0" dirty="0"/>
          </a:p>
        </p:txBody>
      </p:sp>
      <p:pic>
        <p:nvPicPr>
          <p:cNvPr id="5" name="Image 4" descr="Une image contenant dessin au trait&#10;&#10;Description générée automatiquement">
            <a:extLst>
              <a:ext uri="{FF2B5EF4-FFF2-40B4-BE49-F238E27FC236}">
                <a16:creationId xmlns:a16="http://schemas.microsoft.com/office/drawing/2014/main" id="{9A5D8380-263D-3E2E-304A-02198365BD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3094" y="0"/>
            <a:ext cx="1858375" cy="1314086"/>
          </a:xfrm>
          <a:prstGeom prst="rect">
            <a:avLst/>
          </a:prstGeom>
        </p:spPr>
      </p:pic>
    </p:spTree>
    <p:extLst>
      <p:ext uri="{BB962C8B-B14F-4D97-AF65-F5344CB8AC3E}">
        <p14:creationId xmlns:p14="http://schemas.microsoft.com/office/powerpoint/2010/main" val="11201483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27EC4-CCE5-5841-129B-8B691E3FDC1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D66C2E3-0B44-532B-79B6-EC486ECFFDD5}"/>
              </a:ext>
            </a:extLst>
          </p:cNvPr>
          <p:cNvSpPr>
            <a:spLocks noGrp="1"/>
          </p:cNvSpPr>
          <p:nvPr>
            <p:ph type="title"/>
          </p:nvPr>
        </p:nvSpPr>
        <p:spPr/>
        <p:txBody>
          <a:bodyPr/>
          <a:lstStyle/>
          <a:p>
            <a:r>
              <a:rPr lang="fr-FR" sz="4800" dirty="0">
                <a:solidFill>
                  <a:schemeClr val="accent2"/>
                </a:solidFill>
              </a:rPr>
              <a:t>Facteurs de risque et ressources</a:t>
            </a:r>
            <a:endParaRPr lang="nl-BE" sz="4800" noProof="0" dirty="0">
              <a:solidFill>
                <a:schemeClr val="accent2"/>
              </a:solidFill>
            </a:endParaRPr>
          </a:p>
        </p:txBody>
      </p:sp>
      <p:sp>
        <p:nvSpPr>
          <p:cNvPr id="4" name="Tijdelijke aanduiding voor tekst 3">
            <a:extLst>
              <a:ext uri="{FF2B5EF4-FFF2-40B4-BE49-F238E27FC236}">
                <a16:creationId xmlns:a16="http://schemas.microsoft.com/office/drawing/2014/main" id="{C3CA1A0B-5B19-1FC8-C356-16F437204136}"/>
              </a:ext>
            </a:extLst>
          </p:cNvPr>
          <p:cNvSpPr>
            <a:spLocks noGrp="1"/>
          </p:cNvSpPr>
          <p:nvPr>
            <p:ph type="body" sz="quarter" idx="10"/>
          </p:nvPr>
        </p:nvSpPr>
        <p:spPr/>
        <p:txBody>
          <a:bodyPr/>
          <a:lstStyle/>
          <a:p>
            <a:r>
              <a:rPr lang="fr-FR" b="1" dirty="0"/>
              <a:t>Propositions de solutions des répondants </a:t>
            </a:r>
            <a:r>
              <a:rPr lang="fr-FR" dirty="0"/>
              <a:t>:
Développer une procédure de travail claire pour améliorer la communication externe
Affiner des procédures informatiques
Plus besoin d’ajouter de nouvelles procédures
Comparaison de l’utilité et de l’efficacité des nouvelles procédures avec les précédentes
Clarifier, simplifier ou abolir certaines procédures
Rendre les procédures plus efficaces et fluides</a:t>
            </a:r>
            <a:endParaRPr lang="nl-BE" noProof="0" dirty="0"/>
          </a:p>
        </p:txBody>
      </p:sp>
      <p:sp>
        <p:nvSpPr>
          <p:cNvPr id="6" name="Tijdelijke aanduiding voor inhoud 5">
            <a:extLst>
              <a:ext uri="{FF2B5EF4-FFF2-40B4-BE49-F238E27FC236}">
                <a16:creationId xmlns:a16="http://schemas.microsoft.com/office/drawing/2014/main" id="{462D10A6-F49E-06C6-7F6B-28A2CD850F84}"/>
              </a:ext>
            </a:extLst>
          </p:cNvPr>
          <p:cNvSpPr>
            <a:spLocks noGrp="1"/>
          </p:cNvSpPr>
          <p:nvPr>
            <p:ph sz="quarter" idx="11"/>
          </p:nvPr>
        </p:nvSpPr>
        <p:spPr/>
        <p:txBody>
          <a:bodyPr/>
          <a:lstStyle/>
          <a:p>
            <a:r>
              <a:rPr lang="nl-BE" dirty="0"/>
              <a:t>Procédures de fonctionnement</a:t>
            </a:r>
            <a:endParaRPr lang="nl-BE" noProof="0" dirty="0"/>
          </a:p>
        </p:txBody>
      </p:sp>
      <p:pic>
        <p:nvPicPr>
          <p:cNvPr id="5" name="Image 4" descr="Une image contenant dessin au trait&#10;&#10;Description générée automatiquement">
            <a:extLst>
              <a:ext uri="{FF2B5EF4-FFF2-40B4-BE49-F238E27FC236}">
                <a16:creationId xmlns:a16="http://schemas.microsoft.com/office/drawing/2014/main" id="{12360B35-3D76-7812-5422-29E9765203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3094" y="0"/>
            <a:ext cx="1858375" cy="1314086"/>
          </a:xfrm>
          <a:prstGeom prst="rect">
            <a:avLst/>
          </a:prstGeom>
        </p:spPr>
      </p:pic>
    </p:spTree>
    <p:extLst>
      <p:ext uri="{BB962C8B-B14F-4D97-AF65-F5344CB8AC3E}">
        <p14:creationId xmlns:p14="http://schemas.microsoft.com/office/powerpoint/2010/main" val="11052562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C61CD-447D-4DF9-5FEC-492515915C6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F61C589-F109-F1DE-3D33-A55EB29EFE18}"/>
              </a:ext>
            </a:extLst>
          </p:cNvPr>
          <p:cNvSpPr>
            <a:spLocks noGrp="1"/>
          </p:cNvSpPr>
          <p:nvPr>
            <p:ph type="title"/>
          </p:nvPr>
        </p:nvSpPr>
        <p:spPr/>
        <p:txBody>
          <a:bodyPr/>
          <a:lstStyle/>
          <a:p>
            <a:r>
              <a:rPr lang="fr-FR" sz="4800" dirty="0">
                <a:solidFill>
                  <a:schemeClr val="accent2"/>
                </a:solidFill>
              </a:rPr>
              <a:t>Facteurs de risque et ressources</a:t>
            </a:r>
            <a:endParaRPr lang="nl-BE" sz="4800" noProof="0" dirty="0">
              <a:solidFill>
                <a:schemeClr val="accent2"/>
              </a:solidFill>
            </a:endParaRPr>
          </a:p>
        </p:txBody>
      </p:sp>
      <p:sp>
        <p:nvSpPr>
          <p:cNvPr id="4" name="Tijdelijke aanduiding voor tekst 3">
            <a:extLst>
              <a:ext uri="{FF2B5EF4-FFF2-40B4-BE49-F238E27FC236}">
                <a16:creationId xmlns:a16="http://schemas.microsoft.com/office/drawing/2014/main" id="{382254F0-03AE-62A8-4117-410FB3860B18}"/>
              </a:ext>
            </a:extLst>
          </p:cNvPr>
          <p:cNvSpPr>
            <a:spLocks noGrp="1"/>
          </p:cNvSpPr>
          <p:nvPr>
            <p:ph type="body" sz="quarter" idx="10"/>
          </p:nvPr>
        </p:nvSpPr>
        <p:spPr/>
        <p:txBody>
          <a:bodyPr/>
          <a:lstStyle/>
          <a:p>
            <a:r>
              <a:rPr lang="fr-FR" b="1" dirty="0"/>
              <a:t>Outils de gestion (3) </a:t>
            </a:r>
            <a:endParaRPr lang="fr-FR" dirty="0"/>
          </a:p>
          <a:p>
            <a:r>
              <a:rPr lang="fr-FR" dirty="0"/>
              <a:t>On dit que le logiciel est obsolète (2)</a:t>
            </a:r>
          </a:p>
          <a:p>
            <a:pPr marL="0" indent="0">
              <a:buNone/>
            </a:pPr>
            <a:endParaRPr lang="fr-FR" dirty="0"/>
          </a:p>
          <a:p>
            <a:r>
              <a:rPr lang="fr-FR" b="1" dirty="0"/>
              <a:t>Solutions proposées par les répondants</a:t>
            </a:r>
            <a:r>
              <a:rPr lang="fr-FR" dirty="0"/>
              <a:t>
Renouvellement logiciel Microsoft 
Implémentation de Trados pour que le travail puisse être effectué plus rapidement et plus efficacement</a:t>
            </a:r>
            <a:endParaRPr lang="nl-BE" noProof="0" dirty="0"/>
          </a:p>
        </p:txBody>
      </p:sp>
      <p:sp>
        <p:nvSpPr>
          <p:cNvPr id="6" name="Tijdelijke aanduiding voor inhoud 5">
            <a:extLst>
              <a:ext uri="{FF2B5EF4-FFF2-40B4-BE49-F238E27FC236}">
                <a16:creationId xmlns:a16="http://schemas.microsoft.com/office/drawing/2014/main" id="{CB248421-C2ED-E7E0-91A8-F63861C50363}"/>
              </a:ext>
            </a:extLst>
          </p:cNvPr>
          <p:cNvSpPr>
            <a:spLocks noGrp="1"/>
          </p:cNvSpPr>
          <p:nvPr>
            <p:ph sz="quarter" idx="11"/>
          </p:nvPr>
        </p:nvSpPr>
        <p:spPr/>
        <p:txBody>
          <a:bodyPr/>
          <a:lstStyle/>
          <a:p>
            <a:r>
              <a:rPr lang="nl-BE" dirty="0"/>
              <a:t>Outils de gestion</a:t>
            </a:r>
            <a:endParaRPr lang="nl-BE" noProof="0" dirty="0"/>
          </a:p>
        </p:txBody>
      </p:sp>
      <p:pic>
        <p:nvPicPr>
          <p:cNvPr id="5" name="Image 4" descr="Une image contenant dessin au trait&#10;&#10;Description générée automatiquement">
            <a:extLst>
              <a:ext uri="{FF2B5EF4-FFF2-40B4-BE49-F238E27FC236}">
                <a16:creationId xmlns:a16="http://schemas.microsoft.com/office/drawing/2014/main" id="{974145D0-181B-66E8-2922-D1895EABCF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3094" y="0"/>
            <a:ext cx="1858375" cy="1314086"/>
          </a:xfrm>
          <a:prstGeom prst="rect">
            <a:avLst/>
          </a:prstGeom>
        </p:spPr>
      </p:pic>
    </p:spTree>
    <p:extLst>
      <p:ext uri="{BB962C8B-B14F-4D97-AF65-F5344CB8AC3E}">
        <p14:creationId xmlns:p14="http://schemas.microsoft.com/office/powerpoint/2010/main" val="2169933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4800" dirty="0">
                <a:solidFill>
                  <a:schemeClr val="accent2"/>
                </a:solidFill>
              </a:rPr>
              <a:t>Facteurs de risque et ressources</a:t>
            </a:r>
            <a:endParaRPr lang="nl-BE" sz="4800" noProof="0" dirty="0">
              <a:solidFill>
                <a:schemeClr val="accent2"/>
              </a:solidFill>
            </a:endParaRPr>
          </a:p>
        </p:txBody>
      </p:sp>
      <p:sp>
        <p:nvSpPr>
          <p:cNvPr id="4" name="Tijdelijke aanduiding voor tekst 3">
            <a:extLst>
              <a:ext uri="{FF2B5EF4-FFF2-40B4-BE49-F238E27FC236}">
                <a16:creationId xmlns:a16="http://schemas.microsoft.com/office/drawing/2014/main" id="{D50B0C9B-89D2-B8EC-7725-B92D4B7FD4CD}"/>
              </a:ext>
            </a:extLst>
          </p:cNvPr>
          <p:cNvSpPr>
            <a:spLocks noGrp="1"/>
          </p:cNvSpPr>
          <p:nvPr>
            <p:ph type="body" sz="quarter" idx="10"/>
          </p:nvPr>
        </p:nvSpPr>
        <p:spPr/>
        <p:txBody>
          <a:bodyPr/>
          <a:lstStyle/>
          <a:p>
            <a:r>
              <a:rPr lang="fr-FR" b="1" dirty="0"/>
              <a:t>Instructions de travail contradictoires (2)</a:t>
            </a:r>
            <a:r>
              <a:rPr lang="fr-FR" dirty="0"/>
              <a:t>
Le manque de cohérence et d’instructions serait modifié lors de l’exécution des travaux</a:t>
            </a:r>
          </a:p>
          <a:p>
            <a:pPr marL="0" indent="0">
              <a:buNone/>
            </a:pPr>
            <a:endParaRPr lang="fr-FR" dirty="0"/>
          </a:p>
          <a:p>
            <a:r>
              <a:rPr lang="fr-FR" b="1" dirty="0"/>
              <a:t>Propositions de solutions des répondants :</a:t>
            </a:r>
            <a:r>
              <a:rPr lang="fr-FR" dirty="0"/>
              <a:t>
Rester constant
Prendre en compte les questions critiques ou les questions sur la faisabilité pratique de la part du personnel</a:t>
            </a:r>
            <a:endParaRPr lang="nl-BE" noProof="0" dirty="0"/>
          </a:p>
        </p:txBody>
      </p:sp>
      <p:sp>
        <p:nvSpPr>
          <p:cNvPr id="6" name="Tijdelijke aanduiding voor inhoud 5">
            <a:extLst>
              <a:ext uri="{FF2B5EF4-FFF2-40B4-BE49-F238E27FC236}">
                <a16:creationId xmlns:a16="http://schemas.microsoft.com/office/drawing/2014/main" id="{DD185572-1276-9D02-593C-6AF245165E69}"/>
              </a:ext>
            </a:extLst>
          </p:cNvPr>
          <p:cNvSpPr>
            <a:spLocks noGrp="1"/>
          </p:cNvSpPr>
          <p:nvPr>
            <p:ph sz="quarter" idx="11"/>
          </p:nvPr>
        </p:nvSpPr>
        <p:spPr/>
        <p:txBody>
          <a:bodyPr/>
          <a:lstStyle/>
          <a:p>
            <a:r>
              <a:rPr lang="nl-BE" dirty="0"/>
              <a:t>Instructions de travail contradictoires</a:t>
            </a:r>
            <a:endParaRPr lang="nl-BE" noProof="0" dirty="0"/>
          </a:p>
        </p:txBody>
      </p:sp>
      <p:pic>
        <p:nvPicPr>
          <p:cNvPr id="5" name="Image 4" descr="Une image contenant dessin au trait&#10;&#10;Description générée automatiquement">
            <a:extLst>
              <a:ext uri="{FF2B5EF4-FFF2-40B4-BE49-F238E27FC236}">
                <a16:creationId xmlns:a16="http://schemas.microsoft.com/office/drawing/2014/main" id="{FDBA1652-E185-45F1-B319-82A5521BCA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3094" y="0"/>
            <a:ext cx="1858375" cy="1314086"/>
          </a:xfrm>
          <a:prstGeom prst="rect">
            <a:avLst/>
          </a:prstGeom>
        </p:spPr>
      </p:pic>
    </p:spTree>
    <p:extLst>
      <p:ext uri="{BB962C8B-B14F-4D97-AF65-F5344CB8AC3E}">
        <p14:creationId xmlns:p14="http://schemas.microsoft.com/office/powerpoint/2010/main" val="28936108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4698A-B85A-DF09-0E8E-5645DCD3282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6742C46-04DF-D59F-5E47-EBA3896D6D01}"/>
              </a:ext>
            </a:extLst>
          </p:cNvPr>
          <p:cNvSpPr>
            <a:spLocks noGrp="1"/>
          </p:cNvSpPr>
          <p:nvPr>
            <p:ph type="title"/>
          </p:nvPr>
        </p:nvSpPr>
        <p:spPr/>
        <p:txBody>
          <a:bodyPr/>
          <a:lstStyle/>
          <a:p>
            <a:r>
              <a:rPr lang="fr-FR" sz="4800" dirty="0">
                <a:solidFill>
                  <a:schemeClr val="accent2"/>
                </a:solidFill>
              </a:rPr>
              <a:t>Facteurs de risque et ressources</a:t>
            </a:r>
            <a:endParaRPr lang="nl-BE" sz="4800" noProof="0" dirty="0">
              <a:solidFill>
                <a:schemeClr val="accent2"/>
              </a:solidFill>
            </a:endParaRPr>
          </a:p>
        </p:txBody>
      </p:sp>
      <p:sp>
        <p:nvSpPr>
          <p:cNvPr id="4" name="Tijdelijke aanduiding voor tekst 3">
            <a:extLst>
              <a:ext uri="{FF2B5EF4-FFF2-40B4-BE49-F238E27FC236}">
                <a16:creationId xmlns:a16="http://schemas.microsoft.com/office/drawing/2014/main" id="{C031CDA3-4470-4B6F-F4AD-FD6507E1AB59}"/>
              </a:ext>
            </a:extLst>
          </p:cNvPr>
          <p:cNvSpPr>
            <a:spLocks noGrp="1"/>
          </p:cNvSpPr>
          <p:nvPr>
            <p:ph type="body" sz="quarter" idx="10"/>
          </p:nvPr>
        </p:nvSpPr>
        <p:spPr/>
        <p:txBody>
          <a:bodyPr/>
          <a:lstStyle/>
          <a:p>
            <a:r>
              <a:rPr lang="fr-FR" b="1" dirty="0"/>
              <a:t>Participation (2)</a:t>
            </a:r>
            <a:r>
              <a:rPr lang="fr-FR" dirty="0"/>
              <a:t>
Certains estiment qu’ils reçoivent peu de soutien en tant que membre du personnel lorsqu’ils expriment leur opinion</a:t>
            </a:r>
          </a:p>
          <a:p>
            <a:endParaRPr lang="fr-FR" dirty="0"/>
          </a:p>
          <a:p>
            <a:r>
              <a:rPr lang="fr-FR" b="1" dirty="0"/>
              <a:t>Solutions proposées par les répondants</a:t>
            </a:r>
            <a:r>
              <a:rPr lang="fr-FR" dirty="0"/>
              <a:t>
Apportez plus de soutien au personnel s’il existe de bons arguments en faveur d’une décision particulière</a:t>
            </a:r>
            <a:endParaRPr lang="nl-BE" noProof="0" dirty="0"/>
          </a:p>
        </p:txBody>
      </p:sp>
      <p:sp>
        <p:nvSpPr>
          <p:cNvPr id="6" name="Tijdelijke aanduiding voor inhoud 5">
            <a:extLst>
              <a:ext uri="{FF2B5EF4-FFF2-40B4-BE49-F238E27FC236}">
                <a16:creationId xmlns:a16="http://schemas.microsoft.com/office/drawing/2014/main" id="{55A98611-1C8E-7696-2B9F-68D7EECDA4F7}"/>
              </a:ext>
            </a:extLst>
          </p:cNvPr>
          <p:cNvSpPr>
            <a:spLocks noGrp="1"/>
          </p:cNvSpPr>
          <p:nvPr>
            <p:ph sz="quarter" idx="11"/>
          </p:nvPr>
        </p:nvSpPr>
        <p:spPr/>
        <p:txBody>
          <a:bodyPr/>
          <a:lstStyle/>
          <a:p>
            <a:r>
              <a:rPr lang="nl-BE" dirty="0"/>
              <a:t>Participation</a:t>
            </a:r>
            <a:endParaRPr lang="nl-BE" noProof="0" dirty="0"/>
          </a:p>
        </p:txBody>
      </p:sp>
      <p:pic>
        <p:nvPicPr>
          <p:cNvPr id="5" name="Image 4" descr="Une image contenant dessin au trait&#10;&#10;Description générée automatiquement">
            <a:extLst>
              <a:ext uri="{FF2B5EF4-FFF2-40B4-BE49-F238E27FC236}">
                <a16:creationId xmlns:a16="http://schemas.microsoft.com/office/drawing/2014/main" id="{C4D810B8-1FF1-C33F-E545-2545AFF5CD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3094" y="0"/>
            <a:ext cx="1858375" cy="1314086"/>
          </a:xfrm>
          <a:prstGeom prst="rect">
            <a:avLst/>
          </a:prstGeom>
        </p:spPr>
      </p:pic>
    </p:spTree>
    <p:extLst>
      <p:ext uri="{BB962C8B-B14F-4D97-AF65-F5344CB8AC3E}">
        <p14:creationId xmlns:p14="http://schemas.microsoft.com/office/powerpoint/2010/main" val="1385252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4800" dirty="0">
                <a:solidFill>
                  <a:schemeClr val="accent2"/>
                </a:solidFill>
              </a:rPr>
              <a:t>Facteurs de risque et ressources</a:t>
            </a:r>
            <a:endParaRPr lang="nl-BE" sz="4800" noProof="0" dirty="0">
              <a:solidFill>
                <a:schemeClr val="accent2"/>
              </a:solidFill>
            </a:endParaRPr>
          </a:p>
        </p:txBody>
      </p:sp>
      <p:sp>
        <p:nvSpPr>
          <p:cNvPr id="4" name="Tijdelijke aanduiding voor tekst 3">
            <a:extLst>
              <a:ext uri="{FF2B5EF4-FFF2-40B4-BE49-F238E27FC236}">
                <a16:creationId xmlns:a16="http://schemas.microsoft.com/office/drawing/2014/main" id="{D50B0C9B-89D2-B8EC-7725-B92D4B7FD4CD}"/>
              </a:ext>
            </a:extLst>
          </p:cNvPr>
          <p:cNvSpPr>
            <a:spLocks noGrp="1"/>
          </p:cNvSpPr>
          <p:nvPr>
            <p:ph type="body" sz="quarter" idx="10"/>
          </p:nvPr>
        </p:nvSpPr>
        <p:spPr/>
        <p:txBody>
          <a:bodyPr/>
          <a:lstStyle/>
          <a:p>
            <a:r>
              <a:rPr lang="fr-FR" b="1" dirty="0"/>
              <a:t>Structure (2)</a:t>
            </a:r>
            <a:r>
              <a:rPr lang="fr-FR" dirty="0"/>
              <a:t>
Incertitude quant au rôle de la personne de liaison (2)</a:t>
            </a:r>
          </a:p>
          <a:p>
            <a:endParaRPr lang="fr-FR" dirty="0"/>
          </a:p>
          <a:p>
            <a:r>
              <a:rPr lang="fr-FR" b="1" dirty="0"/>
              <a:t>Propositions de solutions des répondants :</a:t>
            </a:r>
            <a:r>
              <a:rPr lang="fr-FR" dirty="0"/>
              <a:t>
Formation de principes de fonctionnement organisationnel fondés sur la confiance
Texte des valeurs dans lequel les principes de </a:t>
            </a:r>
            <a:r>
              <a:rPr lang="fr-FR" dirty="0" err="1"/>
              <a:t>Covey</a:t>
            </a:r>
            <a:r>
              <a:rPr lang="fr-FR" dirty="0"/>
              <a:t> sont inclus
Abolition de la fonction de pont/de liaison
Fonction de pont par quelqu’un avec un profil mieux adapté</a:t>
            </a:r>
            <a:endParaRPr lang="nl-BE" noProof="0" dirty="0"/>
          </a:p>
        </p:txBody>
      </p:sp>
      <p:sp>
        <p:nvSpPr>
          <p:cNvPr id="6" name="Tijdelijke aanduiding voor inhoud 5">
            <a:extLst>
              <a:ext uri="{FF2B5EF4-FFF2-40B4-BE49-F238E27FC236}">
                <a16:creationId xmlns:a16="http://schemas.microsoft.com/office/drawing/2014/main" id="{DD185572-1276-9D02-593C-6AF245165E69}"/>
              </a:ext>
            </a:extLst>
          </p:cNvPr>
          <p:cNvSpPr>
            <a:spLocks noGrp="1"/>
          </p:cNvSpPr>
          <p:nvPr>
            <p:ph sz="quarter" idx="11"/>
          </p:nvPr>
        </p:nvSpPr>
        <p:spPr/>
        <p:txBody>
          <a:bodyPr/>
          <a:lstStyle/>
          <a:p>
            <a:r>
              <a:rPr lang="nl-BE" dirty="0"/>
              <a:t>Structure</a:t>
            </a:r>
            <a:endParaRPr lang="nl-BE" noProof="0" dirty="0"/>
          </a:p>
        </p:txBody>
      </p:sp>
      <p:pic>
        <p:nvPicPr>
          <p:cNvPr id="5" name="Image 4" descr="Une image contenant dessin au trait&#10;&#10;Description générée automatiquement">
            <a:extLst>
              <a:ext uri="{FF2B5EF4-FFF2-40B4-BE49-F238E27FC236}">
                <a16:creationId xmlns:a16="http://schemas.microsoft.com/office/drawing/2014/main" id="{FDBA1652-E185-45F1-B319-82A5521BCA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3094" y="0"/>
            <a:ext cx="1858375" cy="1314086"/>
          </a:xfrm>
          <a:prstGeom prst="rect">
            <a:avLst/>
          </a:prstGeom>
        </p:spPr>
      </p:pic>
    </p:spTree>
    <p:extLst>
      <p:ext uri="{BB962C8B-B14F-4D97-AF65-F5344CB8AC3E}">
        <p14:creationId xmlns:p14="http://schemas.microsoft.com/office/powerpoint/2010/main" val="19299838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4800" dirty="0">
                <a:solidFill>
                  <a:schemeClr val="accent2"/>
                </a:solidFill>
              </a:rPr>
              <a:t>Facteurs de risque et ressources</a:t>
            </a:r>
            <a:endParaRPr lang="nl-BE" sz="4800" noProof="0" dirty="0">
              <a:solidFill>
                <a:schemeClr val="accent2"/>
              </a:solidFill>
            </a:endParaRPr>
          </a:p>
        </p:txBody>
      </p:sp>
      <p:pic>
        <p:nvPicPr>
          <p:cNvPr id="5" name="Image 4" descr="Une image contenant dessin au trait&#10;&#10;Description générée automatiquement">
            <a:extLst>
              <a:ext uri="{FF2B5EF4-FFF2-40B4-BE49-F238E27FC236}">
                <a16:creationId xmlns:a16="http://schemas.microsoft.com/office/drawing/2014/main" id="{FDBA1652-E185-45F1-B319-82A5521BCA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3094" y="0"/>
            <a:ext cx="1858375" cy="1314086"/>
          </a:xfrm>
          <a:prstGeom prst="rect">
            <a:avLst/>
          </a:prstGeom>
        </p:spPr>
      </p:pic>
      <p:sp>
        <p:nvSpPr>
          <p:cNvPr id="6" name="Tekstvak 5">
            <a:extLst>
              <a:ext uri="{FF2B5EF4-FFF2-40B4-BE49-F238E27FC236}">
                <a16:creationId xmlns:a16="http://schemas.microsoft.com/office/drawing/2014/main" id="{AC693D92-A3E4-B1AF-CE17-5A1F81930B39}"/>
              </a:ext>
            </a:extLst>
          </p:cNvPr>
          <p:cNvSpPr txBox="1"/>
          <p:nvPr/>
        </p:nvSpPr>
        <p:spPr>
          <a:xfrm>
            <a:off x="8044787" y="1655332"/>
            <a:ext cx="3517900" cy="4801314"/>
          </a:xfrm>
          <a:prstGeom prst="rect">
            <a:avLst/>
          </a:prstGeom>
          <a:noFill/>
        </p:spPr>
        <p:txBody>
          <a:bodyPr wrap="square" rtlCol="0">
            <a:spAutoFit/>
          </a:bodyPr>
          <a:lstStyle/>
          <a:p>
            <a:r>
              <a:rPr lang="fr-FR" dirty="0">
                <a:solidFill>
                  <a:srgbClr val="FF0000"/>
                </a:solidFill>
                <a:latin typeface="Arial" panose="020B0604020202020204" pitchFamily="34" charset="0"/>
                <a:cs typeface="Arial" panose="020B0604020202020204" pitchFamily="34" charset="0"/>
              </a:rPr>
              <a:t>Facteurs de risque :
</a:t>
            </a:r>
            <a:r>
              <a:rPr lang="fr-FR" dirty="0">
                <a:solidFill>
                  <a:srgbClr val="FF0000"/>
                </a:solidFill>
                <a:latin typeface="Arial" panose="020B0604020202020204" pitchFamily="34" charset="0"/>
                <a:cs typeface="Arial" panose="020B0604020202020204" pitchFamily="34" charset="0"/>
                <a:sym typeface="Symbol" panose="05050102010706020507" pitchFamily="18" charset="2"/>
              </a:rPr>
              <a:t> </a:t>
            </a:r>
            <a:r>
              <a:rPr lang="fr-FR" dirty="0">
                <a:solidFill>
                  <a:srgbClr val="FF0000"/>
                </a:solidFill>
                <a:latin typeface="Arial" panose="020B0604020202020204" pitchFamily="34" charset="0"/>
                <a:cs typeface="Arial" panose="020B0604020202020204" pitchFamily="34" charset="0"/>
              </a:rPr>
              <a:t>Charge mentale (76 %)</a:t>
            </a:r>
          </a:p>
          <a:p>
            <a:r>
              <a:rPr lang="fr-FR" dirty="0">
                <a:solidFill>
                  <a:srgbClr val="FF0000"/>
                </a:solidFill>
                <a:latin typeface="Arial" panose="020B0604020202020204" pitchFamily="34" charset="0"/>
                <a:cs typeface="Arial" panose="020B0604020202020204" pitchFamily="34" charset="0"/>
              </a:rPr>
              <a:t>
</a:t>
            </a:r>
            <a:r>
              <a:rPr lang="fr-FR" dirty="0">
                <a:solidFill>
                  <a:schemeClr val="accent2"/>
                </a:solidFill>
                <a:latin typeface="Arial" panose="020B0604020202020204" pitchFamily="34" charset="0"/>
                <a:cs typeface="Arial" panose="020B0604020202020204" pitchFamily="34" charset="0"/>
              </a:rPr>
              <a:t>Points d’attention :
</a:t>
            </a:r>
            <a:r>
              <a:rPr lang="fr-FR" dirty="0">
                <a:solidFill>
                  <a:schemeClr val="accent2"/>
                </a:solidFill>
                <a:latin typeface="Arial" panose="020B0604020202020204" pitchFamily="34" charset="0"/>
                <a:cs typeface="Arial" panose="020B0604020202020204" pitchFamily="34" charset="0"/>
                <a:sym typeface="Symbol" panose="05050102010706020507" pitchFamily="18" charset="2"/>
              </a:rPr>
              <a:t> </a:t>
            </a:r>
            <a:r>
              <a:rPr lang="fr-FR" dirty="0">
                <a:solidFill>
                  <a:schemeClr val="accent2"/>
                </a:solidFill>
                <a:latin typeface="Arial" panose="020B0604020202020204" pitchFamily="34" charset="0"/>
                <a:cs typeface="Arial" panose="020B0604020202020204" pitchFamily="34" charset="0"/>
              </a:rPr>
              <a:t>Prévisibilité (59 %)
</a:t>
            </a:r>
            <a:r>
              <a:rPr lang="fr-FR" dirty="0">
                <a:solidFill>
                  <a:schemeClr val="accent2"/>
                </a:solidFill>
                <a:latin typeface="Arial" panose="020B0604020202020204" pitchFamily="34" charset="0"/>
                <a:cs typeface="Arial" panose="020B0604020202020204" pitchFamily="34" charset="0"/>
                <a:sym typeface="Symbol" panose="05050102010706020507" pitchFamily="18" charset="2"/>
              </a:rPr>
              <a:t> </a:t>
            </a:r>
            <a:r>
              <a:rPr lang="fr-FR" dirty="0">
                <a:solidFill>
                  <a:schemeClr val="accent2"/>
                </a:solidFill>
                <a:latin typeface="Arial" panose="020B0604020202020204" pitchFamily="34" charset="0"/>
                <a:cs typeface="Arial" panose="020B0604020202020204" pitchFamily="34" charset="0"/>
              </a:rPr>
              <a:t>Objectifs professionnels (53 %)
</a:t>
            </a:r>
            <a:r>
              <a:rPr lang="fr-FR" dirty="0">
                <a:solidFill>
                  <a:schemeClr val="accent2"/>
                </a:solidFill>
                <a:latin typeface="Arial" panose="020B0604020202020204" pitchFamily="34" charset="0"/>
                <a:cs typeface="Arial" panose="020B0604020202020204" pitchFamily="34" charset="0"/>
                <a:sym typeface="Symbol" panose="05050102010706020507" pitchFamily="18" charset="2"/>
              </a:rPr>
              <a:t> </a:t>
            </a:r>
            <a:r>
              <a:rPr lang="fr-FR" dirty="0">
                <a:solidFill>
                  <a:schemeClr val="accent2"/>
                </a:solidFill>
                <a:latin typeface="Arial" panose="020B0604020202020204" pitchFamily="34" charset="0"/>
                <a:cs typeface="Arial" panose="020B0604020202020204" pitchFamily="34" charset="0"/>
              </a:rPr>
              <a:t>Ambiguïté des rôles (47 %)
</a:t>
            </a:r>
            <a:r>
              <a:rPr lang="fr-FR" dirty="0">
                <a:solidFill>
                  <a:schemeClr val="accent2"/>
                </a:solidFill>
                <a:latin typeface="Arial" panose="020B0604020202020204" pitchFamily="34" charset="0"/>
                <a:cs typeface="Arial" panose="020B0604020202020204" pitchFamily="34" charset="0"/>
                <a:sym typeface="Symbol" panose="05050102010706020507" pitchFamily="18" charset="2"/>
              </a:rPr>
              <a:t> </a:t>
            </a:r>
            <a:r>
              <a:rPr lang="fr-FR" dirty="0">
                <a:solidFill>
                  <a:schemeClr val="accent2"/>
                </a:solidFill>
                <a:latin typeface="Arial" panose="020B0604020202020204" pitchFamily="34" charset="0"/>
                <a:cs typeface="Arial" panose="020B0604020202020204" pitchFamily="34" charset="0"/>
              </a:rPr>
              <a:t>Taux de travail (47 %)
</a:t>
            </a:r>
            <a:r>
              <a:rPr lang="fr-FR" dirty="0">
                <a:solidFill>
                  <a:schemeClr val="accent2"/>
                </a:solidFill>
                <a:latin typeface="Arial" panose="020B0604020202020204" pitchFamily="34" charset="0"/>
                <a:cs typeface="Arial" panose="020B0604020202020204" pitchFamily="34" charset="0"/>
                <a:sym typeface="Symbol" panose="05050102010706020507" pitchFamily="18" charset="2"/>
              </a:rPr>
              <a:t> </a:t>
            </a:r>
            <a:r>
              <a:rPr lang="fr-FR" dirty="0">
                <a:solidFill>
                  <a:schemeClr val="accent2"/>
                </a:solidFill>
                <a:latin typeface="Arial" panose="020B0604020202020204" pitchFamily="34" charset="0"/>
                <a:cs typeface="Arial" panose="020B0604020202020204" pitchFamily="34" charset="0"/>
              </a:rPr>
              <a:t>Charge émotionnelle (41 %)</a:t>
            </a:r>
          </a:p>
          <a:p>
            <a:r>
              <a:rPr lang="fr-FR" dirty="0">
                <a:solidFill>
                  <a:srgbClr val="FF0000"/>
                </a:solidFill>
                <a:latin typeface="Arial" panose="020B0604020202020204" pitchFamily="34" charset="0"/>
                <a:cs typeface="Arial" panose="020B0604020202020204" pitchFamily="34" charset="0"/>
              </a:rPr>
              <a:t>
</a:t>
            </a:r>
            <a:r>
              <a:rPr lang="fr-FR" dirty="0">
                <a:solidFill>
                  <a:schemeClr val="accent6"/>
                </a:solidFill>
                <a:latin typeface="Arial" panose="020B0604020202020204" pitchFamily="34" charset="0"/>
                <a:cs typeface="Arial" panose="020B0604020202020204" pitchFamily="34" charset="0"/>
              </a:rPr>
              <a:t>Ressources :
</a:t>
            </a:r>
            <a:r>
              <a:rPr lang="fr-FR" dirty="0">
                <a:solidFill>
                  <a:schemeClr val="accent6"/>
                </a:solidFill>
                <a:latin typeface="Arial" panose="020B0604020202020204" pitchFamily="34" charset="0"/>
                <a:cs typeface="Arial" panose="020B0604020202020204" pitchFamily="34" charset="0"/>
                <a:sym typeface="Symbol" panose="05050102010706020507" pitchFamily="18" charset="2"/>
              </a:rPr>
              <a:t> </a:t>
            </a:r>
            <a:r>
              <a:rPr lang="fr-FR" dirty="0">
                <a:solidFill>
                  <a:schemeClr val="accent6"/>
                </a:solidFill>
                <a:latin typeface="Arial" panose="020B0604020202020204" pitchFamily="34" charset="0"/>
                <a:cs typeface="Arial" panose="020B0604020202020204" pitchFamily="34" charset="0"/>
              </a:rPr>
              <a:t>Quantité de travail (71 % de pos.)
</a:t>
            </a:r>
            <a:r>
              <a:rPr lang="fr-FR" dirty="0">
                <a:solidFill>
                  <a:schemeClr val="accent6"/>
                </a:solidFill>
                <a:latin typeface="Arial" panose="020B0604020202020204" pitchFamily="34" charset="0"/>
                <a:cs typeface="Arial" panose="020B0604020202020204" pitchFamily="34" charset="0"/>
                <a:sym typeface="Symbol" panose="05050102010706020507" pitchFamily="18" charset="2"/>
              </a:rPr>
              <a:t> </a:t>
            </a:r>
            <a:r>
              <a:rPr lang="fr-FR" dirty="0">
                <a:solidFill>
                  <a:schemeClr val="accent6"/>
                </a:solidFill>
                <a:latin typeface="Arial" panose="020B0604020202020204" pitchFamily="34" charset="0"/>
                <a:cs typeface="Arial" panose="020B0604020202020204" pitchFamily="34" charset="0"/>
              </a:rPr>
              <a:t>Variété (75 % de pos.)
</a:t>
            </a:r>
            <a:r>
              <a:rPr lang="fr-FR" dirty="0">
                <a:solidFill>
                  <a:schemeClr val="accent6"/>
                </a:solidFill>
                <a:latin typeface="Arial" panose="020B0604020202020204" pitchFamily="34" charset="0"/>
                <a:cs typeface="Arial" panose="020B0604020202020204" pitchFamily="34" charset="0"/>
                <a:sym typeface="Symbol" panose="05050102010706020507" pitchFamily="18" charset="2"/>
              </a:rPr>
              <a:t> </a:t>
            </a:r>
            <a:r>
              <a:rPr lang="fr-FR" dirty="0">
                <a:solidFill>
                  <a:schemeClr val="accent6"/>
                </a:solidFill>
                <a:latin typeface="Arial" panose="020B0604020202020204" pitchFamily="34" charset="0"/>
                <a:cs typeface="Arial" panose="020B0604020202020204" pitchFamily="34" charset="0"/>
              </a:rPr>
              <a:t>Charge physique (88 % de pos.)</a:t>
            </a:r>
            <a:endParaRPr lang="nl-BE" noProof="0" dirty="0">
              <a:solidFill>
                <a:schemeClr val="accent6"/>
              </a:solidFill>
              <a:latin typeface="Arial" panose="020B0604020202020204" pitchFamily="34" charset="0"/>
              <a:cs typeface="Arial" panose="020B0604020202020204" pitchFamily="34" charset="0"/>
            </a:endParaRPr>
          </a:p>
        </p:txBody>
      </p:sp>
      <p:pic>
        <p:nvPicPr>
          <p:cNvPr id="3" name="Afbeelding 2">
            <a:extLst>
              <a:ext uri="{FF2B5EF4-FFF2-40B4-BE49-F238E27FC236}">
                <a16:creationId xmlns:a16="http://schemas.microsoft.com/office/drawing/2014/main" id="{9C4EF264-D51C-6F40-CAF0-2573CBCBE477}"/>
              </a:ext>
            </a:extLst>
          </p:cNvPr>
          <p:cNvPicPr>
            <a:picLocks noChangeAspect="1"/>
          </p:cNvPicPr>
          <p:nvPr/>
        </p:nvPicPr>
        <p:blipFill>
          <a:blip r:embed="rId4"/>
          <a:stretch>
            <a:fillRect/>
          </a:stretch>
        </p:blipFill>
        <p:spPr>
          <a:xfrm>
            <a:off x="766273" y="1971695"/>
            <a:ext cx="6925656" cy="3450635"/>
          </a:xfrm>
          <a:prstGeom prst="rect">
            <a:avLst/>
          </a:prstGeom>
        </p:spPr>
      </p:pic>
    </p:spTree>
    <p:extLst>
      <p:ext uri="{BB962C8B-B14F-4D97-AF65-F5344CB8AC3E}">
        <p14:creationId xmlns:p14="http://schemas.microsoft.com/office/powerpoint/2010/main" val="11539791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4800" dirty="0">
                <a:solidFill>
                  <a:schemeClr val="accent2"/>
                </a:solidFill>
              </a:rPr>
              <a:t>Facteurs de risque et ressources</a:t>
            </a:r>
            <a:endParaRPr lang="nl-BE" sz="4800" noProof="0" dirty="0">
              <a:solidFill>
                <a:schemeClr val="accent2"/>
              </a:solidFill>
            </a:endParaRPr>
          </a:p>
        </p:txBody>
      </p:sp>
      <p:sp>
        <p:nvSpPr>
          <p:cNvPr id="4" name="Tijdelijke aanduiding voor tekst 3">
            <a:extLst>
              <a:ext uri="{FF2B5EF4-FFF2-40B4-BE49-F238E27FC236}">
                <a16:creationId xmlns:a16="http://schemas.microsoft.com/office/drawing/2014/main" id="{D50B0C9B-89D2-B8EC-7725-B92D4B7FD4CD}"/>
              </a:ext>
            </a:extLst>
          </p:cNvPr>
          <p:cNvSpPr>
            <a:spLocks noGrp="1"/>
          </p:cNvSpPr>
          <p:nvPr>
            <p:ph type="body" sz="quarter" idx="10"/>
          </p:nvPr>
        </p:nvSpPr>
        <p:spPr/>
        <p:txBody>
          <a:bodyPr>
            <a:normAutofit/>
          </a:bodyPr>
          <a:lstStyle/>
          <a:p>
            <a:r>
              <a:rPr lang="fr-FR" b="1" dirty="0"/>
              <a:t>Objectifs de travail/rythme de travail (4)</a:t>
            </a:r>
            <a:r>
              <a:rPr lang="fr-FR" dirty="0"/>
              <a:t>
Stress et charge de travail dus à la position floue des membres (3)
Parce qu’il y a trop peu d’intervention des partenaires sociaux, il serait difficile d’écrire les textes, il y aurait une pression sur les employés pour qu’ils fassent leurs propres suggestions 
Comme les positions d‘un banc ne seraient pas testées avec l’autre banc et que seules des conclusions vagues seraient tirées, il serait difficile d’écrire des textes cohérents
Questions sur l’utilité du travail accompli en raison du fait que les partenaires sociaux ne souhaitent pas continuer à travailler sur les conseils fournis par la suite</a:t>
            </a:r>
            <a:endParaRPr lang="nl-BE" noProof="0" dirty="0"/>
          </a:p>
        </p:txBody>
      </p:sp>
      <p:sp>
        <p:nvSpPr>
          <p:cNvPr id="6" name="Tijdelijke aanduiding voor inhoud 5">
            <a:extLst>
              <a:ext uri="{FF2B5EF4-FFF2-40B4-BE49-F238E27FC236}">
                <a16:creationId xmlns:a16="http://schemas.microsoft.com/office/drawing/2014/main" id="{DD185572-1276-9D02-593C-6AF245165E69}"/>
              </a:ext>
            </a:extLst>
          </p:cNvPr>
          <p:cNvSpPr>
            <a:spLocks noGrp="1"/>
          </p:cNvSpPr>
          <p:nvPr>
            <p:ph sz="quarter" idx="11"/>
          </p:nvPr>
        </p:nvSpPr>
        <p:spPr/>
        <p:txBody>
          <a:bodyPr/>
          <a:lstStyle/>
          <a:p>
            <a:r>
              <a:rPr lang="fr-FR" dirty="0"/>
              <a:t>Objectifs de travail / rythme de travail</a:t>
            </a:r>
            <a:endParaRPr lang="nl-BE" noProof="0" dirty="0"/>
          </a:p>
        </p:txBody>
      </p:sp>
      <p:pic>
        <p:nvPicPr>
          <p:cNvPr id="5" name="Image 4" descr="Une image contenant dessin au trait&#10;&#10;Description générée automatiquement">
            <a:extLst>
              <a:ext uri="{FF2B5EF4-FFF2-40B4-BE49-F238E27FC236}">
                <a16:creationId xmlns:a16="http://schemas.microsoft.com/office/drawing/2014/main" id="{FDBA1652-E185-45F1-B319-82A5521BCA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3094" y="0"/>
            <a:ext cx="1858375" cy="1314086"/>
          </a:xfrm>
          <a:prstGeom prst="rect">
            <a:avLst/>
          </a:prstGeom>
        </p:spPr>
      </p:pic>
    </p:spTree>
    <p:extLst>
      <p:ext uri="{BB962C8B-B14F-4D97-AF65-F5344CB8AC3E}">
        <p14:creationId xmlns:p14="http://schemas.microsoft.com/office/powerpoint/2010/main" val="17439104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AABD3-88C3-D152-2D5E-B7A8EE81C67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D3D9487-1C7B-1D3A-0C3D-5018ACAC2189}"/>
              </a:ext>
            </a:extLst>
          </p:cNvPr>
          <p:cNvSpPr>
            <a:spLocks noGrp="1"/>
          </p:cNvSpPr>
          <p:nvPr>
            <p:ph type="title"/>
          </p:nvPr>
        </p:nvSpPr>
        <p:spPr/>
        <p:txBody>
          <a:bodyPr/>
          <a:lstStyle/>
          <a:p>
            <a:r>
              <a:rPr lang="fr-FR" sz="4800" dirty="0">
                <a:solidFill>
                  <a:schemeClr val="accent2"/>
                </a:solidFill>
              </a:rPr>
              <a:t>Facteurs de risque et ressources</a:t>
            </a:r>
            <a:endParaRPr lang="nl-BE" sz="4800" noProof="0" dirty="0">
              <a:solidFill>
                <a:schemeClr val="accent2"/>
              </a:solidFill>
            </a:endParaRPr>
          </a:p>
        </p:txBody>
      </p:sp>
      <p:sp>
        <p:nvSpPr>
          <p:cNvPr id="4" name="Tijdelijke aanduiding voor tekst 3">
            <a:extLst>
              <a:ext uri="{FF2B5EF4-FFF2-40B4-BE49-F238E27FC236}">
                <a16:creationId xmlns:a16="http://schemas.microsoft.com/office/drawing/2014/main" id="{6C421E51-113D-C037-E56A-8F1C2CB0C484}"/>
              </a:ext>
            </a:extLst>
          </p:cNvPr>
          <p:cNvSpPr>
            <a:spLocks noGrp="1"/>
          </p:cNvSpPr>
          <p:nvPr>
            <p:ph type="body" sz="quarter" idx="10"/>
          </p:nvPr>
        </p:nvSpPr>
        <p:spPr/>
        <p:txBody>
          <a:bodyPr>
            <a:normAutofit/>
          </a:bodyPr>
          <a:lstStyle/>
          <a:p>
            <a:r>
              <a:rPr lang="fr-FR" b="1" dirty="0"/>
              <a:t>Objectifs de travail/rythme de travail (4)</a:t>
            </a:r>
            <a:r>
              <a:rPr lang="fr-FR" dirty="0"/>
              <a:t>
Il y aurait des pressions de la part du président, du gouvernement ou des partenaires sociaux en imposant des délais difficiles à respecter (2)
Les employés du service d’étude étaient parfois invités à rédiger rapidement des textes malgré le contenu limité
La direction du CNT ne pourrait pas décider de manière autonome sur les échéances, celles-ci seraient en partie déterminées par le gouvernement et les partenaires sociaux
La manière actuelle de travailler exercerait beaucoup de pression sur le secrétariat (2)
Il y aurait trop peu d’interventions de la direction dans l’intérêt du personnel en cas de délais difficiles à respecter (2)</a:t>
            </a:r>
            <a:endParaRPr lang="nl-BE" noProof="0" dirty="0"/>
          </a:p>
        </p:txBody>
      </p:sp>
      <p:sp>
        <p:nvSpPr>
          <p:cNvPr id="6" name="Tijdelijke aanduiding voor inhoud 5">
            <a:extLst>
              <a:ext uri="{FF2B5EF4-FFF2-40B4-BE49-F238E27FC236}">
                <a16:creationId xmlns:a16="http://schemas.microsoft.com/office/drawing/2014/main" id="{7810AE8E-6719-EFD1-4B4D-2D56B63D29ED}"/>
              </a:ext>
            </a:extLst>
          </p:cNvPr>
          <p:cNvSpPr>
            <a:spLocks noGrp="1"/>
          </p:cNvSpPr>
          <p:nvPr>
            <p:ph sz="quarter" idx="11"/>
          </p:nvPr>
        </p:nvSpPr>
        <p:spPr/>
        <p:txBody>
          <a:bodyPr/>
          <a:lstStyle/>
          <a:p>
            <a:r>
              <a:rPr lang="fr-FR" dirty="0"/>
              <a:t>Objectifs de travail / rythme de travail</a:t>
            </a:r>
            <a:endParaRPr lang="nl-BE" noProof="0" dirty="0"/>
          </a:p>
        </p:txBody>
      </p:sp>
      <p:pic>
        <p:nvPicPr>
          <p:cNvPr id="5" name="Image 4" descr="Une image contenant dessin au trait&#10;&#10;Description générée automatiquement">
            <a:extLst>
              <a:ext uri="{FF2B5EF4-FFF2-40B4-BE49-F238E27FC236}">
                <a16:creationId xmlns:a16="http://schemas.microsoft.com/office/drawing/2014/main" id="{52A9FF60-0555-4207-9ED1-62D7E52DFF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3094" y="0"/>
            <a:ext cx="1858375" cy="1314086"/>
          </a:xfrm>
          <a:prstGeom prst="rect">
            <a:avLst/>
          </a:prstGeom>
        </p:spPr>
      </p:pic>
    </p:spTree>
    <p:extLst>
      <p:ext uri="{BB962C8B-B14F-4D97-AF65-F5344CB8AC3E}">
        <p14:creationId xmlns:p14="http://schemas.microsoft.com/office/powerpoint/2010/main" val="18354277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9C28C0-816D-75BE-5B12-3703E5B244E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634A1CA-D178-F33A-841F-E2D956ACD38F}"/>
              </a:ext>
            </a:extLst>
          </p:cNvPr>
          <p:cNvSpPr>
            <a:spLocks noGrp="1"/>
          </p:cNvSpPr>
          <p:nvPr>
            <p:ph type="title"/>
          </p:nvPr>
        </p:nvSpPr>
        <p:spPr/>
        <p:txBody>
          <a:bodyPr/>
          <a:lstStyle/>
          <a:p>
            <a:r>
              <a:rPr lang="fr-FR" sz="4800" dirty="0">
                <a:solidFill>
                  <a:schemeClr val="accent2"/>
                </a:solidFill>
              </a:rPr>
              <a:t>Facteurs de risque et ressources</a:t>
            </a:r>
            <a:endParaRPr lang="nl-BE" sz="4800" noProof="0" dirty="0">
              <a:solidFill>
                <a:schemeClr val="accent2"/>
              </a:solidFill>
            </a:endParaRPr>
          </a:p>
        </p:txBody>
      </p:sp>
      <p:sp>
        <p:nvSpPr>
          <p:cNvPr id="4" name="Tijdelijke aanduiding voor tekst 3">
            <a:extLst>
              <a:ext uri="{FF2B5EF4-FFF2-40B4-BE49-F238E27FC236}">
                <a16:creationId xmlns:a16="http://schemas.microsoft.com/office/drawing/2014/main" id="{74ECEBCB-D4C7-BD2F-C3C6-55AC91ED5C44}"/>
              </a:ext>
            </a:extLst>
          </p:cNvPr>
          <p:cNvSpPr>
            <a:spLocks noGrp="1"/>
          </p:cNvSpPr>
          <p:nvPr>
            <p:ph type="body" sz="quarter" idx="10"/>
          </p:nvPr>
        </p:nvSpPr>
        <p:spPr>
          <a:xfrm>
            <a:off x="433741" y="1655332"/>
            <a:ext cx="10515600" cy="4958250"/>
          </a:xfrm>
        </p:spPr>
        <p:txBody>
          <a:bodyPr>
            <a:normAutofit fontScale="92500" lnSpcReduction="10000"/>
          </a:bodyPr>
          <a:lstStyle/>
          <a:p>
            <a:r>
              <a:rPr lang="fr-FR" b="1" dirty="0"/>
              <a:t>Solutions proposées par les répondants</a:t>
            </a:r>
            <a:r>
              <a:rPr lang="fr-FR" dirty="0"/>
              <a:t>
Responsabilisation des membres : moins de compréhension de la difficulté des membres de définir une position
On ne transfère plus la pression de la définition d’une position au secrétariat : seulement des progrès dans le travail s’il y a eu des consultations internes dans les organisations et que les membres peuvent proposer des positions
Ne rédigez des avis ou conventions collectives que lorsque les consultations ont été terminées, que les positions sont claires (avant cela, seulement les documents de discussion) et que les membres ont décidé de ce qu’ils veulent faire
Prévoyez du temps pour la rédaction du secrétariat, la consultation, l’évaluation par les pairs, la mise en page, la traduction
Définir les priorités selon les besoins réels
Réfléchir à une méthode pour rendre les membres plus responsables et obtenir des positions des membres
Plus stricts envers les membres</a:t>
            </a:r>
            <a:endParaRPr lang="nl-BE" noProof="0" dirty="0"/>
          </a:p>
        </p:txBody>
      </p:sp>
      <p:sp>
        <p:nvSpPr>
          <p:cNvPr id="6" name="Tijdelijke aanduiding voor inhoud 5">
            <a:extLst>
              <a:ext uri="{FF2B5EF4-FFF2-40B4-BE49-F238E27FC236}">
                <a16:creationId xmlns:a16="http://schemas.microsoft.com/office/drawing/2014/main" id="{6C2E9D75-05EE-B87B-6D49-B70F2F305DBF}"/>
              </a:ext>
            </a:extLst>
          </p:cNvPr>
          <p:cNvSpPr>
            <a:spLocks noGrp="1"/>
          </p:cNvSpPr>
          <p:nvPr>
            <p:ph sz="quarter" idx="11"/>
          </p:nvPr>
        </p:nvSpPr>
        <p:spPr/>
        <p:txBody>
          <a:bodyPr/>
          <a:lstStyle/>
          <a:p>
            <a:r>
              <a:rPr lang="fr-FR" dirty="0"/>
              <a:t>Objectifs de travail / rythme de travail</a:t>
            </a:r>
            <a:endParaRPr lang="nl-BE" noProof="0" dirty="0"/>
          </a:p>
        </p:txBody>
      </p:sp>
      <p:pic>
        <p:nvPicPr>
          <p:cNvPr id="5" name="Image 4" descr="Une image contenant dessin au trait&#10;&#10;Description générée automatiquement">
            <a:extLst>
              <a:ext uri="{FF2B5EF4-FFF2-40B4-BE49-F238E27FC236}">
                <a16:creationId xmlns:a16="http://schemas.microsoft.com/office/drawing/2014/main" id="{D8333663-C285-4FBB-29C0-CF8D80CC17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3094" y="0"/>
            <a:ext cx="1858375" cy="1314086"/>
          </a:xfrm>
          <a:prstGeom prst="rect">
            <a:avLst/>
          </a:prstGeom>
        </p:spPr>
      </p:pic>
    </p:spTree>
    <p:extLst>
      <p:ext uri="{BB962C8B-B14F-4D97-AF65-F5344CB8AC3E}">
        <p14:creationId xmlns:p14="http://schemas.microsoft.com/office/powerpoint/2010/main" val="32939189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4800" dirty="0">
                <a:solidFill>
                  <a:schemeClr val="accent2"/>
                </a:solidFill>
              </a:rPr>
              <a:t>Facteurs de risque et ressources</a:t>
            </a:r>
            <a:endParaRPr lang="nl-BE" sz="4800" noProof="0" dirty="0">
              <a:solidFill>
                <a:schemeClr val="accent2"/>
              </a:solidFill>
            </a:endParaRPr>
          </a:p>
        </p:txBody>
      </p:sp>
      <p:pic>
        <p:nvPicPr>
          <p:cNvPr id="5" name="Image 4" descr="Une image contenant dessin au trait&#10;&#10;Description générée automatiquement">
            <a:extLst>
              <a:ext uri="{FF2B5EF4-FFF2-40B4-BE49-F238E27FC236}">
                <a16:creationId xmlns:a16="http://schemas.microsoft.com/office/drawing/2014/main" id="{FDBA1652-E185-45F1-B319-82A5521BCA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3094" y="0"/>
            <a:ext cx="1858375" cy="1314086"/>
          </a:xfrm>
          <a:prstGeom prst="rect">
            <a:avLst/>
          </a:prstGeom>
        </p:spPr>
      </p:pic>
      <p:sp>
        <p:nvSpPr>
          <p:cNvPr id="6" name="Tekstvak 5">
            <a:extLst>
              <a:ext uri="{FF2B5EF4-FFF2-40B4-BE49-F238E27FC236}">
                <a16:creationId xmlns:a16="http://schemas.microsoft.com/office/drawing/2014/main" id="{AC693D92-A3E4-B1AF-CE17-5A1F81930B39}"/>
              </a:ext>
            </a:extLst>
          </p:cNvPr>
          <p:cNvSpPr txBox="1"/>
          <p:nvPr/>
        </p:nvSpPr>
        <p:spPr>
          <a:xfrm>
            <a:off x="8167487" y="2174440"/>
            <a:ext cx="3517900" cy="3416320"/>
          </a:xfrm>
          <a:prstGeom prst="rect">
            <a:avLst/>
          </a:prstGeom>
          <a:noFill/>
        </p:spPr>
        <p:txBody>
          <a:bodyPr wrap="square" rtlCol="0">
            <a:spAutoFit/>
          </a:bodyPr>
          <a:lstStyle/>
          <a:p>
            <a:r>
              <a:rPr lang="fr-FR" dirty="0">
                <a:solidFill>
                  <a:srgbClr val="FF0000"/>
                </a:solidFill>
                <a:latin typeface="Arial" panose="020B0604020202020204" pitchFamily="34" charset="0"/>
                <a:cs typeface="Arial" panose="020B0604020202020204" pitchFamily="34" charset="0"/>
              </a:rPr>
              <a:t>Facteurs de risque
Opportunités de carrière (82 %) 
Évaluation (76 %)
</a:t>
            </a:r>
          </a:p>
          <a:p>
            <a:r>
              <a:rPr lang="fr-FR" dirty="0">
                <a:solidFill>
                  <a:schemeClr val="accent2"/>
                </a:solidFill>
                <a:latin typeface="Arial" panose="020B0604020202020204" pitchFamily="34" charset="0"/>
                <a:cs typeface="Arial" panose="020B0604020202020204" pitchFamily="34" charset="0"/>
              </a:rPr>
              <a:t>Points d’attention
Incertitude quant à l’avenir (59 %)
Description du poste (47 %)
Formation (47 %)</a:t>
            </a:r>
            <a:r>
              <a:rPr lang="fr-FR" dirty="0">
                <a:solidFill>
                  <a:srgbClr val="FF0000"/>
                </a:solidFill>
                <a:latin typeface="Arial" panose="020B0604020202020204" pitchFamily="34" charset="0"/>
                <a:cs typeface="Arial" panose="020B0604020202020204" pitchFamily="34" charset="0"/>
              </a:rPr>
              <a:t>
</a:t>
            </a:r>
          </a:p>
          <a:p>
            <a:r>
              <a:rPr lang="fr-FR" dirty="0">
                <a:solidFill>
                  <a:schemeClr val="accent6"/>
                </a:solidFill>
                <a:latin typeface="Arial" panose="020B0604020202020204" pitchFamily="34" charset="0"/>
                <a:cs typeface="Arial" panose="020B0604020202020204" pitchFamily="34" charset="0"/>
              </a:rPr>
              <a:t>Ressources :
Horaire de travail (82 % de pos.)</a:t>
            </a:r>
            <a:endParaRPr lang="nl-BE" noProof="0" dirty="0">
              <a:solidFill>
                <a:schemeClr val="accent6"/>
              </a:solidFill>
              <a:latin typeface="Arial" panose="020B0604020202020204" pitchFamily="34" charset="0"/>
              <a:cs typeface="Arial" panose="020B0604020202020204" pitchFamily="34" charset="0"/>
            </a:endParaRPr>
          </a:p>
        </p:txBody>
      </p:sp>
      <p:pic>
        <p:nvPicPr>
          <p:cNvPr id="4" name="Afbeelding 3">
            <a:extLst>
              <a:ext uri="{FF2B5EF4-FFF2-40B4-BE49-F238E27FC236}">
                <a16:creationId xmlns:a16="http://schemas.microsoft.com/office/drawing/2014/main" id="{D2533A81-9EC9-0371-4357-8FC522CE1A5A}"/>
              </a:ext>
            </a:extLst>
          </p:cNvPr>
          <p:cNvPicPr>
            <a:picLocks noChangeAspect="1"/>
          </p:cNvPicPr>
          <p:nvPr/>
        </p:nvPicPr>
        <p:blipFill>
          <a:blip r:embed="rId4"/>
          <a:stretch>
            <a:fillRect/>
          </a:stretch>
        </p:blipFill>
        <p:spPr>
          <a:xfrm>
            <a:off x="696709" y="2413337"/>
            <a:ext cx="6901270" cy="2938527"/>
          </a:xfrm>
          <a:prstGeom prst="rect">
            <a:avLst/>
          </a:prstGeom>
        </p:spPr>
      </p:pic>
    </p:spTree>
    <p:extLst>
      <p:ext uri="{BB962C8B-B14F-4D97-AF65-F5344CB8AC3E}">
        <p14:creationId xmlns:p14="http://schemas.microsoft.com/office/powerpoint/2010/main" val="36970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9FE60-B78E-2ED7-D022-34B8E9E1672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724A5BC-26A4-D06E-F523-C98F20239B2E}"/>
              </a:ext>
            </a:extLst>
          </p:cNvPr>
          <p:cNvSpPr>
            <a:spLocks noGrp="1"/>
          </p:cNvSpPr>
          <p:nvPr>
            <p:ph type="title"/>
          </p:nvPr>
        </p:nvSpPr>
        <p:spPr/>
        <p:txBody>
          <a:bodyPr/>
          <a:lstStyle/>
          <a:p>
            <a:r>
              <a:rPr lang="fr-FR" sz="4800" dirty="0">
                <a:solidFill>
                  <a:schemeClr val="accent2"/>
                </a:solidFill>
              </a:rPr>
              <a:t>Facteurs de risque et ressources</a:t>
            </a:r>
            <a:endParaRPr lang="nl-BE" sz="4800" noProof="0" dirty="0">
              <a:solidFill>
                <a:schemeClr val="accent2"/>
              </a:solidFill>
            </a:endParaRPr>
          </a:p>
        </p:txBody>
      </p:sp>
      <p:sp>
        <p:nvSpPr>
          <p:cNvPr id="4" name="Tijdelijke aanduiding voor tekst 3">
            <a:extLst>
              <a:ext uri="{FF2B5EF4-FFF2-40B4-BE49-F238E27FC236}">
                <a16:creationId xmlns:a16="http://schemas.microsoft.com/office/drawing/2014/main" id="{0434234F-3B2E-5417-FDCA-82DC8171DE1A}"/>
              </a:ext>
            </a:extLst>
          </p:cNvPr>
          <p:cNvSpPr>
            <a:spLocks noGrp="1"/>
          </p:cNvSpPr>
          <p:nvPr>
            <p:ph type="body" sz="quarter" idx="10"/>
          </p:nvPr>
        </p:nvSpPr>
        <p:spPr/>
        <p:txBody>
          <a:bodyPr/>
          <a:lstStyle/>
          <a:p>
            <a:r>
              <a:rPr lang="fr-FR" b="1" dirty="0"/>
              <a:t>Opportunités de carrière (6)</a:t>
            </a:r>
            <a:endParaRPr lang="fr-FR" dirty="0"/>
          </a:p>
          <a:p>
            <a:pPr>
              <a:buFont typeface="Arial" panose="020B0604020202020204" pitchFamily="34" charset="0"/>
              <a:buChar char="•"/>
            </a:pPr>
            <a:r>
              <a:rPr lang="fr-FR" dirty="0"/>
              <a:t>Aucune ou limitée opportunité de croissance (3)</a:t>
            </a:r>
          </a:p>
          <a:p>
            <a:pPr marL="804863" indent="-804863">
              <a:buFont typeface="Arial" panose="020B0604020202020204" pitchFamily="34" charset="0"/>
              <a:buChar char="•"/>
            </a:pPr>
            <a:r>
              <a:rPr lang="fr-FR" dirty="0"/>
              <a:t>En raison d’une carrière plane
Pour les travailleurs contractuels</a:t>
            </a:r>
          </a:p>
          <a:p>
            <a:pPr marL="0" indent="0">
              <a:buNone/>
            </a:pPr>
            <a:endParaRPr lang="fr-FR" dirty="0"/>
          </a:p>
          <a:p>
            <a:r>
              <a:rPr lang="fr-FR" dirty="0"/>
              <a:t>La politique de promotion ne serait pas transparente (2)</a:t>
            </a:r>
          </a:p>
          <a:p>
            <a:pPr>
              <a:buFont typeface="Arial" panose="020B0604020202020204" pitchFamily="34" charset="0"/>
              <a:buChar char="•"/>
            </a:pPr>
            <a:r>
              <a:rPr lang="fr-FR" dirty="0"/>
              <a:t>Cela provoquerait un mécontentement permanent parmi certains collègues, augmenterait les tensions et créerait une atmosphère d’hostilité permanente</a:t>
            </a:r>
            <a:endParaRPr lang="nl-BE" noProof="0" dirty="0"/>
          </a:p>
        </p:txBody>
      </p:sp>
      <p:sp>
        <p:nvSpPr>
          <p:cNvPr id="6" name="Tijdelijke aanduiding voor inhoud 5">
            <a:extLst>
              <a:ext uri="{FF2B5EF4-FFF2-40B4-BE49-F238E27FC236}">
                <a16:creationId xmlns:a16="http://schemas.microsoft.com/office/drawing/2014/main" id="{A540C3B2-8A7E-48A4-9F7D-B64F39094AD2}"/>
              </a:ext>
            </a:extLst>
          </p:cNvPr>
          <p:cNvSpPr>
            <a:spLocks noGrp="1"/>
          </p:cNvSpPr>
          <p:nvPr>
            <p:ph sz="quarter" idx="11"/>
          </p:nvPr>
        </p:nvSpPr>
        <p:spPr/>
        <p:txBody>
          <a:bodyPr/>
          <a:lstStyle/>
          <a:p>
            <a:r>
              <a:rPr lang="nl-BE" dirty="0"/>
              <a:t>Opportunités de carrière</a:t>
            </a:r>
            <a:r>
              <a:rPr lang="nl-BE" noProof="0" dirty="0"/>
              <a:t> </a:t>
            </a:r>
          </a:p>
        </p:txBody>
      </p:sp>
      <p:pic>
        <p:nvPicPr>
          <p:cNvPr id="5" name="Image 4" descr="Une image contenant dessin au trait&#10;&#10;Description générée automatiquement">
            <a:extLst>
              <a:ext uri="{FF2B5EF4-FFF2-40B4-BE49-F238E27FC236}">
                <a16:creationId xmlns:a16="http://schemas.microsoft.com/office/drawing/2014/main" id="{4F8EA632-6FED-6024-3F4F-AE70F4D753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3094" y="0"/>
            <a:ext cx="1858375" cy="1314086"/>
          </a:xfrm>
          <a:prstGeom prst="rect">
            <a:avLst/>
          </a:prstGeom>
        </p:spPr>
      </p:pic>
    </p:spTree>
    <p:extLst>
      <p:ext uri="{BB962C8B-B14F-4D97-AF65-F5344CB8AC3E}">
        <p14:creationId xmlns:p14="http://schemas.microsoft.com/office/powerpoint/2010/main" val="3792452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8AD12-5DBA-9103-A455-10768DE14B6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ACBFC59-93CC-2F93-43DE-F755FCD7F6FA}"/>
              </a:ext>
            </a:extLst>
          </p:cNvPr>
          <p:cNvSpPr>
            <a:spLocks noGrp="1"/>
          </p:cNvSpPr>
          <p:nvPr>
            <p:ph type="title"/>
          </p:nvPr>
        </p:nvSpPr>
        <p:spPr/>
        <p:txBody>
          <a:bodyPr/>
          <a:lstStyle/>
          <a:p>
            <a:r>
              <a:rPr lang="fr-FR" sz="4800" dirty="0">
                <a:solidFill>
                  <a:schemeClr val="accent2"/>
                </a:solidFill>
              </a:rPr>
              <a:t>Facteurs de risque et ressources</a:t>
            </a:r>
            <a:endParaRPr lang="nl-BE" sz="4800" noProof="0" dirty="0">
              <a:solidFill>
                <a:schemeClr val="accent2"/>
              </a:solidFill>
            </a:endParaRPr>
          </a:p>
        </p:txBody>
      </p:sp>
      <p:sp>
        <p:nvSpPr>
          <p:cNvPr id="4" name="Tijdelijke aanduiding voor tekst 3">
            <a:extLst>
              <a:ext uri="{FF2B5EF4-FFF2-40B4-BE49-F238E27FC236}">
                <a16:creationId xmlns:a16="http://schemas.microsoft.com/office/drawing/2014/main" id="{0964A71A-8EA3-98F6-F797-D4306E54B70B}"/>
              </a:ext>
            </a:extLst>
          </p:cNvPr>
          <p:cNvSpPr>
            <a:spLocks noGrp="1"/>
          </p:cNvSpPr>
          <p:nvPr>
            <p:ph type="body" sz="quarter" idx="10"/>
          </p:nvPr>
        </p:nvSpPr>
        <p:spPr/>
        <p:txBody>
          <a:bodyPr/>
          <a:lstStyle/>
          <a:p>
            <a:r>
              <a:rPr lang="fr-FR" b="1" dirty="0"/>
              <a:t>Solutions proposées par les répondants</a:t>
            </a:r>
            <a:r>
              <a:rPr lang="fr-FR" dirty="0"/>
              <a:t>
Étudier les possibilités permettant aux employés contractuels de croître, par exemple par l’évaluation de leur diplôme, des examens, de la formation,...  
Explorer les possibilités de transformer les contractuels en statutaires
Offrir plus de perspectives de carrière aux contractuels dans leur niveau 
Ouvrir de nouvelles fonctions à tous grâce à une annonce claire des exigences de la fonction
Ne promettre aucune fonction à l’avance à quelqu’un
Gestion du personnel plus claire</a:t>
            </a:r>
            <a:endParaRPr lang="nl-BE" noProof="0" dirty="0"/>
          </a:p>
        </p:txBody>
      </p:sp>
      <p:sp>
        <p:nvSpPr>
          <p:cNvPr id="6" name="Tijdelijke aanduiding voor inhoud 5">
            <a:extLst>
              <a:ext uri="{FF2B5EF4-FFF2-40B4-BE49-F238E27FC236}">
                <a16:creationId xmlns:a16="http://schemas.microsoft.com/office/drawing/2014/main" id="{CF8579B5-02B0-17B3-248D-F4A9144F9899}"/>
              </a:ext>
            </a:extLst>
          </p:cNvPr>
          <p:cNvSpPr>
            <a:spLocks noGrp="1"/>
          </p:cNvSpPr>
          <p:nvPr>
            <p:ph sz="quarter" idx="11"/>
          </p:nvPr>
        </p:nvSpPr>
        <p:spPr/>
        <p:txBody>
          <a:bodyPr/>
          <a:lstStyle/>
          <a:p>
            <a:r>
              <a:rPr lang="nl-BE" dirty="0"/>
              <a:t>Opportunités de carrière</a:t>
            </a:r>
            <a:r>
              <a:rPr lang="nl-BE" noProof="0" dirty="0"/>
              <a:t> </a:t>
            </a:r>
          </a:p>
        </p:txBody>
      </p:sp>
      <p:pic>
        <p:nvPicPr>
          <p:cNvPr id="5" name="Image 4" descr="Une image contenant dessin au trait&#10;&#10;Description générée automatiquement">
            <a:extLst>
              <a:ext uri="{FF2B5EF4-FFF2-40B4-BE49-F238E27FC236}">
                <a16:creationId xmlns:a16="http://schemas.microsoft.com/office/drawing/2014/main" id="{7FD650C4-04D7-438D-AF36-FA0D972E91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3094" y="0"/>
            <a:ext cx="1858375" cy="1314086"/>
          </a:xfrm>
          <a:prstGeom prst="rect">
            <a:avLst/>
          </a:prstGeom>
        </p:spPr>
      </p:pic>
    </p:spTree>
    <p:extLst>
      <p:ext uri="{BB962C8B-B14F-4D97-AF65-F5344CB8AC3E}">
        <p14:creationId xmlns:p14="http://schemas.microsoft.com/office/powerpoint/2010/main" val="18032754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E225F-8DE0-22FC-C101-405982F1572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C208F10-E974-CD06-B863-E4CE38262DDE}"/>
              </a:ext>
            </a:extLst>
          </p:cNvPr>
          <p:cNvSpPr>
            <a:spLocks noGrp="1"/>
          </p:cNvSpPr>
          <p:nvPr>
            <p:ph type="title"/>
          </p:nvPr>
        </p:nvSpPr>
        <p:spPr/>
        <p:txBody>
          <a:bodyPr/>
          <a:lstStyle/>
          <a:p>
            <a:r>
              <a:rPr lang="fr-FR" sz="4800" dirty="0">
                <a:solidFill>
                  <a:schemeClr val="accent2"/>
                </a:solidFill>
              </a:rPr>
              <a:t>Facteurs de risque et ressources</a:t>
            </a:r>
            <a:endParaRPr lang="nl-BE" sz="4800" noProof="0" dirty="0">
              <a:solidFill>
                <a:schemeClr val="accent2"/>
              </a:solidFill>
            </a:endParaRPr>
          </a:p>
        </p:txBody>
      </p:sp>
      <p:sp>
        <p:nvSpPr>
          <p:cNvPr id="4" name="Tijdelijke aanduiding voor tekst 3">
            <a:extLst>
              <a:ext uri="{FF2B5EF4-FFF2-40B4-BE49-F238E27FC236}">
                <a16:creationId xmlns:a16="http://schemas.microsoft.com/office/drawing/2014/main" id="{7CCBF370-DEFE-A58B-142B-81F6CFA3B12D}"/>
              </a:ext>
            </a:extLst>
          </p:cNvPr>
          <p:cNvSpPr>
            <a:spLocks noGrp="1"/>
          </p:cNvSpPr>
          <p:nvPr>
            <p:ph type="body" sz="quarter" idx="10"/>
          </p:nvPr>
        </p:nvSpPr>
        <p:spPr/>
        <p:txBody>
          <a:bodyPr/>
          <a:lstStyle/>
          <a:p>
            <a:r>
              <a:rPr lang="fr-FR" b="1" dirty="0"/>
              <a:t>Incertitude quant à l’avenir (3)</a:t>
            </a:r>
          </a:p>
          <a:p>
            <a:r>
              <a:rPr lang="fr-FR" dirty="0"/>
              <a:t>Préoccupations concernant l’avenir du CNT (3)
</a:t>
            </a:r>
            <a:r>
              <a:rPr lang="fr-FR" sz="1800" dirty="0"/>
              <a:t>en raison d’incertitudes à moyen et long terme (que faire en cas de scission de la Belgique : cela entraînerait-il la disparition de l’institution, une fusion avec d’autres institutions ? Comment gérer les projets d’austérité ou les réformes gouvernementales)</a:t>
            </a:r>
            <a:r>
              <a:rPr lang="fr-FR" dirty="0"/>
              <a:t>
</a:t>
            </a:r>
            <a:r>
              <a:rPr lang="fr-FR" b="1" dirty="0"/>
              <a:t>Solutions proposées par les répondants</a:t>
            </a:r>
            <a:endParaRPr lang="fr-FR" dirty="0"/>
          </a:p>
          <a:p>
            <a:pPr marL="627063" indent="-176213">
              <a:buFont typeface="Arial" panose="020B0604020202020204" pitchFamily="34" charset="0"/>
              <a:buChar char="•"/>
            </a:pPr>
            <a:r>
              <a:rPr lang="fr-FR" dirty="0"/>
              <a:t>Pour obtenir un soutien clair et une défense de la direction contre les «attaques » extérieures.
Assurer une meilleure transition lors du prochain renouvellement de l’équipe de direction.</a:t>
            </a:r>
            <a:endParaRPr lang="nl-BE" noProof="0" dirty="0"/>
          </a:p>
        </p:txBody>
      </p:sp>
      <p:sp>
        <p:nvSpPr>
          <p:cNvPr id="6" name="Tijdelijke aanduiding voor inhoud 5">
            <a:extLst>
              <a:ext uri="{FF2B5EF4-FFF2-40B4-BE49-F238E27FC236}">
                <a16:creationId xmlns:a16="http://schemas.microsoft.com/office/drawing/2014/main" id="{5EFA2AD3-AB2A-430A-650F-144BCBDCCF71}"/>
              </a:ext>
            </a:extLst>
          </p:cNvPr>
          <p:cNvSpPr>
            <a:spLocks noGrp="1"/>
          </p:cNvSpPr>
          <p:nvPr>
            <p:ph sz="quarter" idx="11"/>
          </p:nvPr>
        </p:nvSpPr>
        <p:spPr/>
        <p:txBody>
          <a:bodyPr/>
          <a:lstStyle/>
          <a:p>
            <a:r>
              <a:rPr lang="nl-BE" dirty="0"/>
              <a:t>Incertitude quant à l’avenir</a:t>
            </a:r>
            <a:endParaRPr lang="nl-BE" noProof="0" dirty="0"/>
          </a:p>
        </p:txBody>
      </p:sp>
      <p:pic>
        <p:nvPicPr>
          <p:cNvPr id="5" name="Image 4" descr="Une image contenant dessin au trait&#10;&#10;Description générée automatiquement">
            <a:extLst>
              <a:ext uri="{FF2B5EF4-FFF2-40B4-BE49-F238E27FC236}">
                <a16:creationId xmlns:a16="http://schemas.microsoft.com/office/drawing/2014/main" id="{9FD83A05-76EF-F70B-B2A1-FE23CF8D53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3094" y="0"/>
            <a:ext cx="1858375" cy="1314086"/>
          </a:xfrm>
          <a:prstGeom prst="rect">
            <a:avLst/>
          </a:prstGeom>
        </p:spPr>
      </p:pic>
    </p:spTree>
    <p:extLst>
      <p:ext uri="{BB962C8B-B14F-4D97-AF65-F5344CB8AC3E}">
        <p14:creationId xmlns:p14="http://schemas.microsoft.com/office/powerpoint/2010/main" val="28118093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4800" dirty="0">
                <a:solidFill>
                  <a:schemeClr val="accent2"/>
                </a:solidFill>
              </a:rPr>
              <a:t>Facteurs de risque et ressources</a:t>
            </a:r>
            <a:endParaRPr lang="nl-BE" sz="4800" noProof="0" dirty="0">
              <a:solidFill>
                <a:schemeClr val="accent2"/>
              </a:solidFill>
            </a:endParaRPr>
          </a:p>
        </p:txBody>
      </p:sp>
      <p:pic>
        <p:nvPicPr>
          <p:cNvPr id="5" name="Image 4" descr="Une image contenant dessin au trait&#10;&#10;Description générée automatiquement">
            <a:extLst>
              <a:ext uri="{FF2B5EF4-FFF2-40B4-BE49-F238E27FC236}">
                <a16:creationId xmlns:a16="http://schemas.microsoft.com/office/drawing/2014/main" id="{FDBA1652-E185-45F1-B319-82A5521BCA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3094" y="0"/>
            <a:ext cx="1858375" cy="1314086"/>
          </a:xfrm>
          <a:prstGeom prst="rect">
            <a:avLst/>
          </a:prstGeom>
        </p:spPr>
      </p:pic>
      <p:sp>
        <p:nvSpPr>
          <p:cNvPr id="6" name="Tekstvak 5">
            <a:extLst>
              <a:ext uri="{FF2B5EF4-FFF2-40B4-BE49-F238E27FC236}">
                <a16:creationId xmlns:a16="http://schemas.microsoft.com/office/drawing/2014/main" id="{AC693D92-A3E4-B1AF-CE17-5A1F81930B39}"/>
              </a:ext>
            </a:extLst>
          </p:cNvPr>
          <p:cNvSpPr txBox="1"/>
          <p:nvPr/>
        </p:nvSpPr>
        <p:spPr>
          <a:xfrm>
            <a:off x="7962900" y="2274838"/>
            <a:ext cx="3517900" cy="646331"/>
          </a:xfrm>
          <a:prstGeom prst="rect">
            <a:avLst/>
          </a:prstGeom>
          <a:noFill/>
        </p:spPr>
        <p:txBody>
          <a:bodyPr wrap="square" rtlCol="0">
            <a:spAutoFit/>
          </a:bodyPr>
          <a:lstStyle/>
          <a:p>
            <a:r>
              <a:rPr lang="fr-FR" dirty="0">
                <a:solidFill>
                  <a:srgbClr val="FF0000"/>
                </a:solidFill>
                <a:latin typeface="Arial" panose="020B0604020202020204" pitchFamily="34" charset="0"/>
                <a:cs typeface="Arial" panose="020B0604020202020204" pitchFamily="34" charset="0"/>
              </a:rPr>
              <a:t>Aucun facteur de risque ou point d’attention</a:t>
            </a:r>
            <a:endParaRPr lang="nl-BE" noProof="0" dirty="0">
              <a:solidFill>
                <a:srgbClr val="F39200"/>
              </a:solidFill>
              <a:latin typeface="Arial" panose="020B0604020202020204" pitchFamily="34" charset="0"/>
              <a:cs typeface="Arial" panose="020B0604020202020204" pitchFamily="34" charset="0"/>
            </a:endParaRPr>
          </a:p>
        </p:txBody>
      </p:sp>
      <p:pic>
        <p:nvPicPr>
          <p:cNvPr id="4" name="Afbeelding 3">
            <a:extLst>
              <a:ext uri="{FF2B5EF4-FFF2-40B4-BE49-F238E27FC236}">
                <a16:creationId xmlns:a16="http://schemas.microsoft.com/office/drawing/2014/main" id="{5BD662BD-C5B5-B777-DBF6-40A3ED410319}"/>
              </a:ext>
            </a:extLst>
          </p:cNvPr>
          <p:cNvPicPr>
            <a:picLocks noChangeAspect="1"/>
          </p:cNvPicPr>
          <p:nvPr/>
        </p:nvPicPr>
        <p:blipFill>
          <a:blip r:embed="rId4"/>
          <a:stretch>
            <a:fillRect/>
          </a:stretch>
        </p:blipFill>
        <p:spPr>
          <a:xfrm>
            <a:off x="711200" y="2598003"/>
            <a:ext cx="6937849" cy="2865368"/>
          </a:xfrm>
          <a:prstGeom prst="rect">
            <a:avLst/>
          </a:prstGeom>
        </p:spPr>
      </p:pic>
    </p:spTree>
    <p:extLst>
      <p:ext uri="{BB962C8B-B14F-4D97-AF65-F5344CB8AC3E}">
        <p14:creationId xmlns:p14="http://schemas.microsoft.com/office/powerpoint/2010/main" val="24404778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4800" dirty="0">
                <a:solidFill>
                  <a:schemeClr val="accent2"/>
                </a:solidFill>
              </a:rPr>
              <a:t>Facteurs de risque et ressources</a:t>
            </a:r>
            <a:endParaRPr lang="nl-BE" sz="4800" noProof="0" dirty="0">
              <a:solidFill>
                <a:schemeClr val="accent2"/>
              </a:solidFill>
            </a:endParaRPr>
          </a:p>
        </p:txBody>
      </p:sp>
      <p:pic>
        <p:nvPicPr>
          <p:cNvPr id="5" name="Image 4" descr="Une image contenant dessin au trait&#10;&#10;Description générée automatiquement">
            <a:extLst>
              <a:ext uri="{FF2B5EF4-FFF2-40B4-BE49-F238E27FC236}">
                <a16:creationId xmlns:a16="http://schemas.microsoft.com/office/drawing/2014/main" id="{FDBA1652-E185-45F1-B319-82A5521BCA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3094" y="0"/>
            <a:ext cx="1858375" cy="1314086"/>
          </a:xfrm>
          <a:prstGeom prst="rect">
            <a:avLst/>
          </a:prstGeom>
        </p:spPr>
      </p:pic>
      <p:sp>
        <p:nvSpPr>
          <p:cNvPr id="6" name="Tekstvak 5">
            <a:extLst>
              <a:ext uri="{FF2B5EF4-FFF2-40B4-BE49-F238E27FC236}">
                <a16:creationId xmlns:a16="http://schemas.microsoft.com/office/drawing/2014/main" id="{AC693D92-A3E4-B1AF-CE17-5A1F81930B39}"/>
              </a:ext>
            </a:extLst>
          </p:cNvPr>
          <p:cNvSpPr txBox="1"/>
          <p:nvPr/>
        </p:nvSpPr>
        <p:spPr>
          <a:xfrm>
            <a:off x="7593507" y="2244586"/>
            <a:ext cx="4308559" cy="3416320"/>
          </a:xfrm>
          <a:prstGeom prst="rect">
            <a:avLst/>
          </a:prstGeom>
          <a:noFill/>
        </p:spPr>
        <p:txBody>
          <a:bodyPr wrap="square" rtlCol="0">
            <a:spAutoFit/>
          </a:bodyPr>
          <a:lstStyle/>
          <a:p>
            <a:r>
              <a:rPr lang="fr-FR" dirty="0">
                <a:solidFill>
                  <a:srgbClr val="FF0000"/>
                </a:solidFill>
                <a:latin typeface="Arial" panose="020B0604020202020204" pitchFamily="34" charset="0"/>
                <a:cs typeface="Arial" panose="020B0604020202020204" pitchFamily="34" charset="0"/>
              </a:rPr>
              <a:t>Facteurs de risque :
Environnement de travail (65 %)
</a:t>
            </a:r>
          </a:p>
          <a:p>
            <a:r>
              <a:rPr lang="fr-FR" dirty="0">
                <a:solidFill>
                  <a:schemeClr val="accent2"/>
                </a:solidFill>
                <a:latin typeface="Arial" panose="020B0604020202020204" pitchFamily="34" charset="0"/>
                <a:cs typeface="Arial" panose="020B0604020202020204" pitchFamily="34" charset="0"/>
              </a:rPr>
              <a:t>Points d’attention :
Direction (53 %)  
Violence/harcèlement (41 %)
Équité au travail (41 %)</a:t>
            </a:r>
            <a:r>
              <a:rPr lang="fr-FR" dirty="0">
                <a:solidFill>
                  <a:srgbClr val="FF0000"/>
                </a:solidFill>
                <a:latin typeface="Arial" panose="020B0604020202020204" pitchFamily="34" charset="0"/>
                <a:cs typeface="Arial" panose="020B0604020202020204" pitchFamily="34" charset="0"/>
              </a:rPr>
              <a:t>
</a:t>
            </a:r>
          </a:p>
          <a:p>
            <a:r>
              <a:rPr lang="fr-FR" dirty="0">
                <a:solidFill>
                  <a:schemeClr val="accent6"/>
                </a:solidFill>
                <a:latin typeface="Arial" panose="020B0604020202020204" pitchFamily="34" charset="0"/>
                <a:cs typeface="Arial" panose="020B0604020202020204" pitchFamily="34" charset="0"/>
              </a:rPr>
              <a:t>Ressources :
Collègues directs (71 % pos.)
Relation avec des tiers (78 % pos.)
Communication (82 % de la pos.)</a:t>
            </a:r>
            <a:endParaRPr lang="nl-BE" noProof="0" dirty="0">
              <a:solidFill>
                <a:schemeClr val="accent6"/>
              </a:solidFill>
              <a:latin typeface="Arial" panose="020B0604020202020204" pitchFamily="34" charset="0"/>
              <a:cs typeface="Arial" panose="020B0604020202020204" pitchFamily="34" charset="0"/>
            </a:endParaRPr>
          </a:p>
        </p:txBody>
      </p:sp>
      <p:pic>
        <p:nvPicPr>
          <p:cNvPr id="4" name="Afbeelding 3">
            <a:extLst>
              <a:ext uri="{FF2B5EF4-FFF2-40B4-BE49-F238E27FC236}">
                <a16:creationId xmlns:a16="http://schemas.microsoft.com/office/drawing/2014/main" id="{DF298FBB-5F47-249D-F45A-E464BE9F5F1B}"/>
              </a:ext>
            </a:extLst>
          </p:cNvPr>
          <p:cNvPicPr>
            <a:picLocks noChangeAspect="1"/>
          </p:cNvPicPr>
          <p:nvPr/>
        </p:nvPicPr>
        <p:blipFill>
          <a:blip r:embed="rId4"/>
          <a:stretch>
            <a:fillRect/>
          </a:stretch>
        </p:blipFill>
        <p:spPr>
          <a:xfrm>
            <a:off x="317229" y="2244586"/>
            <a:ext cx="6931753" cy="2981202"/>
          </a:xfrm>
          <a:prstGeom prst="rect">
            <a:avLst/>
          </a:prstGeom>
        </p:spPr>
      </p:pic>
    </p:spTree>
    <p:extLst>
      <p:ext uri="{BB962C8B-B14F-4D97-AF65-F5344CB8AC3E}">
        <p14:creationId xmlns:p14="http://schemas.microsoft.com/office/powerpoint/2010/main" val="33845536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4800" dirty="0">
                <a:solidFill>
                  <a:schemeClr val="accent2"/>
                </a:solidFill>
              </a:rPr>
              <a:t>Facteurs de risque et ressources</a:t>
            </a:r>
            <a:endParaRPr lang="nl-BE" sz="4800" noProof="0" dirty="0">
              <a:solidFill>
                <a:schemeClr val="accent2"/>
              </a:solidFill>
            </a:endParaRPr>
          </a:p>
        </p:txBody>
      </p:sp>
      <p:sp>
        <p:nvSpPr>
          <p:cNvPr id="4" name="Tijdelijke aanduiding voor tekst 3">
            <a:extLst>
              <a:ext uri="{FF2B5EF4-FFF2-40B4-BE49-F238E27FC236}">
                <a16:creationId xmlns:a16="http://schemas.microsoft.com/office/drawing/2014/main" id="{5BCECAB6-60BD-9E7D-06EC-5A2116F108B5}"/>
              </a:ext>
            </a:extLst>
          </p:cNvPr>
          <p:cNvSpPr>
            <a:spLocks noGrp="1"/>
          </p:cNvSpPr>
          <p:nvPr>
            <p:ph type="body" sz="quarter" idx="10"/>
          </p:nvPr>
        </p:nvSpPr>
        <p:spPr/>
        <p:txBody>
          <a:bodyPr>
            <a:normAutofit fontScale="92500" lnSpcReduction="10000"/>
          </a:bodyPr>
          <a:lstStyle/>
          <a:p>
            <a:r>
              <a:rPr lang="fr-FR" b="1" dirty="0"/>
              <a:t>Relation avec les collègues directs/environnement de travail/abus verbaux/harcèlement (7)
Les relations entre (certains) collègues sont difficiles (7)</a:t>
            </a:r>
            <a:r>
              <a:rPr lang="fr-FR" dirty="0"/>
              <a:t>
Tensions structurelles, animosité et (anciens) conflits (3)
Des formes de « groupes »(2) qui ne parleraient qu’entre eux, qui se protégeraient mutuellement, qui se réuniraient entre eux et excluraient d’autres collègues, qui partageraient des informations entre eux. Ceux qui n’appartiennent pas à ces groupes obtiennent l’information avec un délai.
Comportement verbal agressif par email ou lors de réunions (2)
Mesures répressives, chantage (2)
</a:t>
            </a:r>
            <a:r>
              <a:rPr lang="fr-FR" b="1" dirty="0"/>
              <a:t>Solutions proposées par les répondants</a:t>
            </a:r>
            <a:r>
              <a:rPr lang="fr-FR" dirty="0"/>
              <a:t>
Intervention de la direction en cas de performance inappropriée : fixer des limites, protéger les collègues contre des interventions agressives inacceptables
Utiliser un « bâton de parole » physique pour parler à son tour
Formation à la communication non violente</a:t>
            </a:r>
            <a:endParaRPr lang="nl-BE" noProof="0" dirty="0"/>
          </a:p>
        </p:txBody>
      </p:sp>
      <p:sp>
        <p:nvSpPr>
          <p:cNvPr id="6" name="Tijdelijke aanduiding voor inhoud 5">
            <a:extLst>
              <a:ext uri="{FF2B5EF4-FFF2-40B4-BE49-F238E27FC236}">
                <a16:creationId xmlns:a16="http://schemas.microsoft.com/office/drawing/2014/main" id="{2258CA81-405A-5CD3-B772-BB93D33BB554}"/>
              </a:ext>
            </a:extLst>
          </p:cNvPr>
          <p:cNvSpPr>
            <a:spLocks noGrp="1"/>
          </p:cNvSpPr>
          <p:nvPr>
            <p:ph sz="quarter" idx="11"/>
          </p:nvPr>
        </p:nvSpPr>
        <p:spPr/>
        <p:txBody>
          <a:bodyPr/>
          <a:lstStyle/>
          <a:p>
            <a:r>
              <a:rPr lang="fr-FR" dirty="0"/>
              <a:t>Relation avec les collègues directs/environnement de travail/abus verbaux/harcèlement/OGSW</a:t>
            </a:r>
            <a:endParaRPr lang="nl-BE" noProof="0" dirty="0"/>
          </a:p>
        </p:txBody>
      </p:sp>
      <p:pic>
        <p:nvPicPr>
          <p:cNvPr id="5" name="Image 4" descr="Une image contenant dessin au trait&#10;&#10;Description générée automatiquement">
            <a:extLst>
              <a:ext uri="{FF2B5EF4-FFF2-40B4-BE49-F238E27FC236}">
                <a16:creationId xmlns:a16="http://schemas.microsoft.com/office/drawing/2014/main" id="{FDBA1652-E185-45F1-B319-82A5521BCA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3094" y="0"/>
            <a:ext cx="1858375" cy="1314086"/>
          </a:xfrm>
          <a:prstGeom prst="rect">
            <a:avLst/>
          </a:prstGeom>
        </p:spPr>
      </p:pic>
    </p:spTree>
    <p:extLst>
      <p:ext uri="{BB962C8B-B14F-4D97-AF65-F5344CB8AC3E}">
        <p14:creationId xmlns:p14="http://schemas.microsoft.com/office/powerpoint/2010/main" val="24343061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4800" dirty="0">
                <a:solidFill>
                  <a:schemeClr val="accent2"/>
                </a:solidFill>
              </a:rPr>
              <a:t>Facteurs de risque et ressources</a:t>
            </a:r>
            <a:endParaRPr lang="nl-BE" sz="4800" noProof="0" dirty="0">
              <a:solidFill>
                <a:schemeClr val="accent2"/>
              </a:solidFill>
            </a:endParaRPr>
          </a:p>
        </p:txBody>
      </p:sp>
      <p:sp>
        <p:nvSpPr>
          <p:cNvPr id="4" name="Tijdelijke aanduiding voor tekst 3">
            <a:extLst>
              <a:ext uri="{FF2B5EF4-FFF2-40B4-BE49-F238E27FC236}">
                <a16:creationId xmlns:a16="http://schemas.microsoft.com/office/drawing/2014/main" id="{D50B0C9B-89D2-B8EC-7725-B92D4B7FD4CD}"/>
              </a:ext>
            </a:extLst>
          </p:cNvPr>
          <p:cNvSpPr>
            <a:spLocks noGrp="1"/>
          </p:cNvSpPr>
          <p:nvPr>
            <p:ph type="body" sz="quarter" idx="10"/>
          </p:nvPr>
        </p:nvSpPr>
        <p:spPr>
          <a:xfrm>
            <a:off x="547688" y="1500188"/>
            <a:ext cx="10515600" cy="4958250"/>
          </a:xfrm>
        </p:spPr>
        <p:txBody>
          <a:bodyPr>
            <a:normAutofit fontScale="92500" lnSpcReduction="10000"/>
          </a:bodyPr>
          <a:lstStyle/>
          <a:p>
            <a:r>
              <a:rPr lang="fr-FR" b="1" dirty="0"/>
              <a:t>Relation avec la direction (7)</a:t>
            </a:r>
            <a:r>
              <a:rPr lang="fr-FR" dirty="0"/>
              <a:t>
Manque de disponibilité/accessibilité de la direction pour le personnel (2)
Exprimer publiquement des (pré)jugements à l’encontre des membres du personnel en présence d’autres membres du personnel (2)
Attitude irrespectueuse envers le personnel (4) : sentiment de ne pas être pris au sérieux, les emails sont perçus comme irrespectueux en raison de l’utilisation </a:t>
            </a:r>
            <a:r>
              <a:rPr lang="fr-FR"/>
              <a:t>des majuscules </a:t>
            </a:r>
            <a:r>
              <a:rPr lang="fr-FR" dirty="0"/>
              <a:t>ou du manque d’adresse
Manque de discrétion pour les affaires reportées en confidentialité (2)
Manque de gestion des conflits (2)
Ne pas intervenir dans les conflits entre collègues, en cas d’agression verbale,...
Prendre position en faveur d’un membre du personnel, le service, l’organisation qui vient se plaindre au lieu d’avoir d’abord entendu l’autre membre du personnel ou le service
Manque de détermination et de suivi : prise de décision lente et incohérente avec des changements fréquents d’opinion en cours de route, les problèmes structurels ne seraient pas résolus (2)</a:t>
            </a:r>
            <a:endParaRPr lang="nl-BE" noProof="0" dirty="0"/>
          </a:p>
        </p:txBody>
      </p:sp>
      <p:sp>
        <p:nvSpPr>
          <p:cNvPr id="6" name="Tijdelijke aanduiding voor inhoud 5">
            <a:extLst>
              <a:ext uri="{FF2B5EF4-FFF2-40B4-BE49-F238E27FC236}">
                <a16:creationId xmlns:a16="http://schemas.microsoft.com/office/drawing/2014/main" id="{DD185572-1276-9D02-593C-6AF245165E69}"/>
              </a:ext>
            </a:extLst>
          </p:cNvPr>
          <p:cNvSpPr>
            <a:spLocks noGrp="1"/>
          </p:cNvSpPr>
          <p:nvPr>
            <p:ph sz="quarter" idx="11"/>
          </p:nvPr>
        </p:nvSpPr>
        <p:spPr/>
        <p:txBody>
          <a:bodyPr/>
          <a:lstStyle/>
          <a:p>
            <a:r>
              <a:rPr lang="nl-NL" dirty="0"/>
              <a:t>Relation avec la direction</a:t>
            </a:r>
            <a:endParaRPr lang="nl-BE" noProof="0" dirty="0"/>
          </a:p>
        </p:txBody>
      </p:sp>
      <p:pic>
        <p:nvPicPr>
          <p:cNvPr id="5" name="Image 4" descr="Une image contenant dessin au trait&#10;&#10;Description générée automatiquement">
            <a:extLst>
              <a:ext uri="{FF2B5EF4-FFF2-40B4-BE49-F238E27FC236}">
                <a16:creationId xmlns:a16="http://schemas.microsoft.com/office/drawing/2014/main" id="{FDBA1652-E185-45F1-B319-82A5521BCA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3094" y="0"/>
            <a:ext cx="1858375" cy="1314086"/>
          </a:xfrm>
          <a:prstGeom prst="rect">
            <a:avLst/>
          </a:prstGeom>
        </p:spPr>
      </p:pic>
    </p:spTree>
    <p:extLst>
      <p:ext uri="{BB962C8B-B14F-4D97-AF65-F5344CB8AC3E}">
        <p14:creationId xmlns:p14="http://schemas.microsoft.com/office/powerpoint/2010/main" val="2761339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ADB6D-4DC1-D72C-528E-AC47BDB606C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5C7FCC5-725E-0D3B-03D7-2A387E0EE07B}"/>
              </a:ext>
            </a:extLst>
          </p:cNvPr>
          <p:cNvSpPr>
            <a:spLocks noGrp="1"/>
          </p:cNvSpPr>
          <p:nvPr>
            <p:ph type="title"/>
          </p:nvPr>
        </p:nvSpPr>
        <p:spPr/>
        <p:txBody>
          <a:bodyPr/>
          <a:lstStyle/>
          <a:p>
            <a:r>
              <a:rPr lang="fr-FR" sz="4800" dirty="0">
                <a:solidFill>
                  <a:schemeClr val="accent2"/>
                </a:solidFill>
              </a:rPr>
              <a:t>Facteurs de risque et ressources</a:t>
            </a:r>
            <a:endParaRPr lang="nl-BE" sz="4800" noProof="0" dirty="0">
              <a:solidFill>
                <a:schemeClr val="accent2"/>
              </a:solidFill>
            </a:endParaRPr>
          </a:p>
        </p:txBody>
      </p:sp>
      <p:sp>
        <p:nvSpPr>
          <p:cNvPr id="4" name="Tijdelijke aanduiding voor tekst 3">
            <a:extLst>
              <a:ext uri="{FF2B5EF4-FFF2-40B4-BE49-F238E27FC236}">
                <a16:creationId xmlns:a16="http://schemas.microsoft.com/office/drawing/2014/main" id="{67CA7862-4C88-A470-3DC0-6B82E7524175}"/>
              </a:ext>
            </a:extLst>
          </p:cNvPr>
          <p:cNvSpPr>
            <a:spLocks noGrp="1"/>
          </p:cNvSpPr>
          <p:nvPr>
            <p:ph type="body" sz="quarter" idx="10"/>
          </p:nvPr>
        </p:nvSpPr>
        <p:spPr/>
        <p:txBody>
          <a:bodyPr>
            <a:normAutofit/>
          </a:bodyPr>
          <a:lstStyle/>
          <a:p>
            <a:r>
              <a:rPr lang="fr-FR" b="1" dirty="0"/>
              <a:t>Relation avec la direction (7)</a:t>
            </a:r>
          </a:p>
          <a:p>
            <a:pPr>
              <a:buFont typeface="Arial" panose="020B0604020202020204" pitchFamily="34" charset="0"/>
              <a:buChar char="•"/>
            </a:pPr>
            <a:r>
              <a:rPr lang="fr-FR" dirty="0"/>
              <a:t>Sentiment de ne pas être soutenu par la direction face aux critiques extérieures (2)
Sautes d’humeur : attitude difficile à prévoir : une attitude agréable et attentionnée peut être suivie à un moment donné d’un froid et d’une mauvaise humeur à un autre moment ou un autre jour (2)</a:t>
            </a:r>
            <a:endParaRPr lang="nl-BE" noProof="0" dirty="0"/>
          </a:p>
        </p:txBody>
      </p:sp>
      <p:sp>
        <p:nvSpPr>
          <p:cNvPr id="6" name="Tijdelijke aanduiding voor inhoud 5">
            <a:extLst>
              <a:ext uri="{FF2B5EF4-FFF2-40B4-BE49-F238E27FC236}">
                <a16:creationId xmlns:a16="http://schemas.microsoft.com/office/drawing/2014/main" id="{9AB01F53-14CA-7760-C37C-D8A37F2012AA}"/>
              </a:ext>
            </a:extLst>
          </p:cNvPr>
          <p:cNvSpPr>
            <a:spLocks noGrp="1"/>
          </p:cNvSpPr>
          <p:nvPr>
            <p:ph sz="quarter" idx="11"/>
          </p:nvPr>
        </p:nvSpPr>
        <p:spPr/>
        <p:txBody>
          <a:bodyPr/>
          <a:lstStyle/>
          <a:p>
            <a:r>
              <a:rPr lang="nl-NL" dirty="0"/>
              <a:t>Relation avec la direction</a:t>
            </a:r>
            <a:endParaRPr lang="nl-BE" noProof="0" dirty="0"/>
          </a:p>
        </p:txBody>
      </p:sp>
      <p:pic>
        <p:nvPicPr>
          <p:cNvPr id="5" name="Image 4" descr="Une image contenant dessin au trait&#10;&#10;Description générée automatiquement">
            <a:extLst>
              <a:ext uri="{FF2B5EF4-FFF2-40B4-BE49-F238E27FC236}">
                <a16:creationId xmlns:a16="http://schemas.microsoft.com/office/drawing/2014/main" id="{E0150B94-4674-B6C8-7B21-AA1592CA64D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3094" y="0"/>
            <a:ext cx="1858375" cy="1314086"/>
          </a:xfrm>
          <a:prstGeom prst="rect">
            <a:avLst/>
          </a:prstGeom>
        </p:spPr>
      </p:pic>
    </p:spTree>
    <p:extLst>
      <p:ext uri="{BB962C8B-B14F-4D97-AF65-F5344CB8AC3E}">
        <p14:creationId xmlns:p14="http://schemas.microsoft.com/office/powerpoint/2010/main" val="6865703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B1AB5-19BA-E411-1D2E-DD725E21778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DB9FFA0-E186-CB97-EA97-F5001BF653C6}"/>
              </a:ext>
            </a:extLst>
          </p:cNvPr>
          <p:cNvSpPr>
            <a:spLocks noGrp="1"/>
          </p:cNvSpPr>
          <p:nvPr>
            <p:ph type="title"/>
          </p:nvPr>
        </p:nvSpPr>
        <p:spPr/>
        <p:txBody>
          <a:bodyPr/>
          <a:lstStyle/>
          <a:p>
            <a:r>
              <a:rPr lang="fr-FR" sz="4800" dirty="0">
                <a:solidFill>
                  <a:schemeClr val="accent2"/>
                </a:solidFill>
              </a:rPr>
              <a:t>Facteurs de risque et ressources</a:t>
            </a:r>
            <a:endParaRPr lang="nl-BE" sz="4800" noProof="0" dirty="0">
              <a:solidFill>
                <a:schemeClr val="accent2"/>
              </a:solidFill>
            </a:endParaRPr>
          </a:p>
        </p:txBody>
      </p:sp>
      <p:sp>
        <p:nvSpPr>
          <p:cNvPr id="4" name="Tijdelijke aanduiding voor tekst 3">
            <a:extLst>
              <a:ext uri="{FF2B5EF4-FFF2-40B4-BE49-F238E27FC236}">
                <a16:creationId xmlns:a16="http://schemas.microsoft.com/office/drawing/2014/main" id="{69B11871-DBFB-4FB9-327D-CABCAAEF2CD7}"/>
              </a:ext>
            </a:extLst>
          </p:cNvPr>
          <p:cNvSpPr>
            <a:spLocks noGrp="1"/>
          </p:cNvSpPr>
          <p:nvPr>
            <p:ph type="body" sz="quarter" idx="10"/>
          </p:nvPr>
        </p:nvSpPr>
        <p:spPr/>
        <p:txBody>
          <a:bodyPr>
            <a:normAutofit lnSpcReduction="10000"/>
          </a:bodyPr>
          <a:lstStyle/>
          <a:p>
            <a:r>
              <a:rPr lang="fr-FR" b="1" dirty="0"/>
              <a:t>Solutions proposées par les répondants</a:t>
            </a:r>
            <a:r>
              <a:rPr lang="fr-FR" dirty="0"/>
              <a:t>
Rôle exemplaire de la direction : rôle pionnier et responsabilité 
Être cohérent : dire ce que vous allez faire puis faire ce que vous avez dit
Attitude respectueuse envers le personnel
Contrôler davantage les émotions (régulation des émotions) 
Gestion discrète des affaires rapportées en confidentialité
Une plus grande confiance envers le personnel qui a généralement plus d’expérience dans la pratique quotidienne que la direction
Arrêter la micro-gestion : se concentrer davantage sur la vision d’ensemble
Se concentrer davantage sur la stratégie globale
Accepter que parfois les choses tournent mal une fois
Intervention dans des problèmes structurels, par exemple employés qui sous-performent systématiquement</a:t>
            </a:r>
            <a:endParaRPr lang="nl-BE" noProof="0" dirty="0"/>
          </a:p>
        </p:txBody>
      </p:sp>
      <p:sp>
        <p:nvSpPr>
          <p:cNvPr id="6" name="Tijdelijke aanduiding voor inhoud 5">
            <a:extLst>
              <a:ext uri="{FF2B5EF4-FFF2-40B4-BE49-F238E27FC236}">
                <a16:creationId xmlns:a16="http://schemas.microsoft.com/office/drawing/2014/main" id="{CFDE9B62-2DBB-C1EB-F664-1481D359502B}"/>
              </a:ext>
            </a:extLst>
          </p:cNvPr>
          <p:cNvSpPr>
            <a:spLocks noGrp="1"/>
          </p:cNvSpPr>
          <p:nvPr>
            <p:ph sz="quarter" idx="11"/>
          </p:nvPr>
        </p:nvSpPr>
        <p:spPr/>
        <p:txBody>
          <a:bodyPr/>
          <a:lstStyle/>
          <a:p>
            <a:r>
              <a:rPr lang="nl-NL" dirty="0"/>
              <a:t>Relation avec la direction</a:t>
            </a:r>
            <a:endParaRPr lang="nl-BE" noProof="0" dirty="0"/>
          </a:p>
        </p:txBody>
      </p:sp>
      <p:pic>
        <p:nvPicPr>
          <p:cNvPr id="5" name="Image 4" descr="Une image contenant dessin au trait&#10;&#10;Description générée automatiquement">
            <a:extLst>
              <a:ext uri="{FF2B5EF4-FFF2-40B4-BE49-F238E27FC236}">
                <a16:creationId xmlns:a16="http://schemas.microsoft.com/office/drawing/2014/main" id="{043697B4-B77F-40D4-BAF4-14ABB5A719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3094" y="0"/>
            <a:ext cx="1858375" cy="1314086"/>
          </a:xfrm>
          <a:prstGeom prst="rect">
            <a:avLst/>
          </a:prstGeom>
        </p:spPr>
      </p:pic>
    </p:spTree>
    <p:extLst>
      <p:ext uri="{BB962C8B-B14F-4D97-AF65-F5344CB8AC3E}">
        <p14:creationId xmlns:p14="http://schemas.microsoft.com/office/powerpoint/2010/main" val="17576671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ACDBC-5E0F-AE71-B832-36DD7B40CAA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05043C8-5E33-FAAC-C699-6E6DD2CCAB60}"/>
              </a:ext>
            </a:extLst>
          </p:cNvPr>
          <p:cNvSpPr>
            <a:spLocks noGrp="1"/>
          </p:cNvSpPr>
          <p:nvPr>
            <p:ph type="title"/>
          </p:nvPr>
        </p:nvSpPr>
        <p:spPr/>
        <p:txBody>
          <a:bodyPr/>
          <a:lstStyle/>
          <a:p>
            <a:r>
              <a:rPr lang="fr-FR" sz="4800" dirty="0">
                <a:solidFill>
                  <a:schemeClr val="accent2"/>
                </a:solidFill>
              </a:rPr>
              <a:t>Facteurs de risque et ressources</a:t>
            </a:r>
            <a:endParaRPr lang="nl-BE" sz="4800" noProof="0" dirty="0">
              <a:solidFill>
                <a:schemeClr val="accent2"/>
              </a:solidFill>
            </a:endParaRPr>
          </a:p>
        </p:txBody>
      </p:sp>
      <p:sp>
        <p:nvSpPr>
          <p:cNvPr id="4" name="Tijdelijke aanduiding voor tekst 3">
            <a:extLst>
              <a:ext uri="{FF2B5EF4-FFF2-40B4-BE49-F238E27FC236}">
                <a16:creationId xmlns:a16="http://schemas.microsoft.com/office/drawing/2014/main" id="{8B89265B-691A-C4C4-6EDD-F14FD9ABB29D}"/>
              </a:ext>
            </a:extLst>
          </p:cNvPr>
          <p:cNvSpPr>
            <a:spLocks noGrp="1"/>
          </p:cNvSpPr>
          <p:nvPr>
            <p:ph type="body" sz="quarter" idx="10"/>
          </p:nvPr>
        </p:nvSpPr>
        <p:spPr/>
        <p:txBody>
          <a:bodyPr/>
          <a:lstStyle/>
          <a:p>
            <a:r>
              <a:rPr lang="fr-FR" b="1" dirty="0"/>
              <a:t>Solutions proposées par les répondants</a:t>
            </a:r>
            <a:r>
              <a:rPr lang="fr-FR" dirty="0"/>
              <a:t>
Évaluation plus objective en cas de conflit
Prendre le temps d’écouter les deux parties avant de porter un jugement ou d’exprimer une critique
Défendre le personnel lorsqu’une autre organisation vient se plaindre d’un des services</a:t>
            </a:r>
            <a:endParaRPr lang="nl-BE" noProof="0" dirty="0">
              <a:highlight>
                <a:srgbClr val="FF00FF"/>
              </a:highlight>
            </a:endParaRPr>
          </a:p>
        </p:txBody>
      </p:sp>
      <p:sp>
        <p:nvSpPr>
          <p:cNvPr id="6" name="Tijdelijke aanduiding voor inhoud 5">
            <a:extLst>
              <a:ext uri="{FF2B5EF4-FFF2-40B4-BE49-F238E27FC236}">
                <a16:creationId xmlns:a16="http://schemas.microsoft.com/office/drawing/2014/main" id="{207122E0-9477-DD8E-36C1-E4B70F356814}"/>
              </a:ext>
            </a:extLst>
          </p:cNvPr>
          <p:cNvSpPr>
            <a:spLocks noGrp="1"/>
          </p:cNvSpPr>
          <p:nvPr>
            <p:ph sz="quarter" idx="11"/>
          </p:nvPr>
        </p:nvSpPr>
        <p:spPr/>
        <p:txBody>
          <a:bodyPr/>
          <a:lstStyle/>
          <a:p>
            <a:r>
              <a:rPr lang="nl-NL" dirty="0"/>
              <a:t>Relation avec la direction</a:t>
            </a:r>
            <a:endParaRPr lang="nl-BE" noProof="0" dirty="0"/>
          </a:p>
        </p:txBody>
      </p:sp>
      <p:pic>
        <p:nvPicPr>
          <p:cNvPr id="5" name="Image 4" descr="Une image contenant dessin au trait&#10;&#10;Description générée automatiquement">
            <a:extLst>
              <a:ext uri="{FF2B5EF4-FFF2-40B4-BE49-F238E27FC236}">
                <a16:creationId xmlns:a16="http://schemas.microsoft.com/office/drawing/2014/main" id="{8A8969A4-0B65-9044-68F3-E9FA35F435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3094" y="0"/>
            <a:ext cx="1858375" cy="1314086"/>
          </a:xfrm>
          <a:prstGeom prst="rect">
            <a:avLst/>
          </a:prstGeom>
        </p:spPr>
      </p:pic>
    </p:spTree>
    <p:extLst>
      <p:ext uri="{BB962C8B-B14F-4D97-AF65-F5344CB8AC3E}">
        <p14:creationId xmlns:p14="http://schemas.microsoft.com/office/powerpoint/2010/main" val="36995843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4800" dirty="0">
                <a:solidFill>
                  <a:schemeClr val="accent2"/>
                </a:solidFill>
              </a:rPr>
              <a:t>Facteurs de risque et ressources</a:t>
            </a:r>
            <a:endParaRPr lang="nl-BE" sz="4800" noProof="0" dirty="0">
              <a:solidFill>
                <a:schemeClr val="accent2"/>
              </a:solidFill>
            </a:endParaRPr>
          </a:p>
        </p:txBody>
      </p:sp>
      <p:sp>
        <p:nvSpPr>
          <p:cNvPr id="4" name="Tijdelijke aanduiding voor tekst 3">
            <a:extLst>
              <a:ext uri="{FF2B5EF4-FFF2-40B4-BE49-F238E27FC236}">
                <a16:creationId xmlns:a16="http://schemas.microsoft.com/office/drawing/2014/main" id="{5BCECAB6-60BD-9E7D-06EC-5A2116F108B5}"/>
              </a:ext>
            </a:extLst>
          </p:cNvPr>
          <p:cNvSpPr>
            <a:spLocks noGrp="1"/>
          </p:cNvSpPr>
          <p:nvPr>
            <p:ph type="body" sz="quarter" idx="10"/>
          </p:nvPr>
        </p:nvSpPr>
        <p:spPr/>
        <p:txBody>
          <a:bodyPr/>
          <a:lstStyle/>
          <a:p>
            <a:r>
              <a:rPr lang="fr-FR" b="1" dirty="0"/>
              <a:t>Communication (4)</a:t>
            </a:r>
            <a:r>
              <a:rPr lang="fr-FR" dirty="0"/>
              <a:t>
Culture des réunions (2) : 
Réunions excessives et inefficaces 
Manque de décision claire à la fin de la réunion
Certaines questions importantes resteraient sans réponse après la réunion</a:t>
            </a:r>
          </a:p>
          <a:p>
            <a:endParaRPr lang="fr-FR" b="1" dirty="0"/>
          </a:p>
          <a:p>
            <a:r>
              <a:rPr lang="fr-FR" b="1" dirty="0"/>
              <a:t>Solutions proposées par les répondants</a:t>
            </a:r>
            <a:r>
              <a:rPr lang="fr-FR" dirty="0"/>
              <a:t>
Décision claire du président, validée par tous pour éviter les malentendus. Si vous ne dites rien, vous n’êtes pas forcément d’accord. 
Meilleure communication
Sensibiliser les RH à un rôle confidentiel</a:t>
            </a:r>
            <a:endParaRPr lang="nl-BE" noProof="0" dirty="0"/>
          </a:p>
        </p:txBody>
      </p:sp>
      <p:sp>
        <p:nvSpPr>
          <p:cNvPr id="6" name="Tijdelijke aanduiding voor inhoud 5">
            <a:extLst>
              <a:ext uri="{FF2B5EF4-FFF2-40B4-BE49-F238E27FC236}">
                <a16:creationId xmlns:a16="http://schemas.microsoft.com/office/drawing/2014/main" id="{2258CA81-405A-5CD3-B772-BB93D33BB554}"/>
              </a:ext>
            </a:extLst>
          </p:cNvPr>
          <p:cNvSpPr>
            <a:spLocks noGrp="1"/>
          </p:cNvSpPr>
          <p:nvPr>
            <p:ph sz="quarter" idx="11"/>
          </p:nvPr>
        </p:nvSpPr>
        <p:spPr/>
        <p:txBody>
          <a:bodyPr/>
          <a:lstStyle/>
          <a:p>
            <a:r>
              <a:rPr lang="nl-BE" dirty="0"/>
              <a:t>Communication</a:t>
            </a:r>
            <a:r>
              <a:rPr lang="nl-BE" noProof="0" dirty="0"/>
              <a:t> </a:t>
            </a:r>
          </a:p>
        </p:txBody>
      </p:sp>
      <p:pic>
        <p:nvPicPr>
          <p:cNvPr id="5" name="Image 4" descr="Une image contenant dessin au trait&#10;&#10;Description générée automatiquement">
            <a:extLst>
              <a:ext uri="{FF2B5EF4-FFF2-40B4-BE49-F238E27FC236}">
                <a16:creationId xmlns:a16="http://schemas.microsoft.com/office/drawing/2014/main" id="{FDBA1652-E185-45F1-B319-82A5521BCA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3094" y="0"/>
            <a:ext cx="1858375" cy="1314086"/>
          </a:xfrm>
          <a:prstGeom prst="rect">
            <a:avLst/>
          </a:prstGeom>
        </p:spPr>
      </p:pic>
    </p:spTree>
    <p:extLst>
      <p:ext uri="{BB962C8B-B14F-4D97-AF65-F5344CB8AC3E}">
        <p14:creationId xmlns:p14="http://schemas.microsoft.com/office/powerpoint/2010/main" val="7474958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4800" dirty="0">
                <a:solidFill>
                  <a:schemeClr val="accent2"/>
                </a:solidFill>
              </a:rPr>
              <a:t>Facteurs de risque et ressources</a:t>
            </a:r>
            <a:endParaRPr lang="nl-BE" sz="4800" noProof="0" dirty="0">
              <a:solidFill>
                <a:schemeClr val="accent2"/>
              </a:solidFill>
            </a:endParaRPr>
          </a:p>
        </p:txBody>
      </p:sp>
      <p:sp>
        <p:nvSpPr>
          <p:cNvPr id="4" name="Tijdelijke aanduiding voor tekst 3">
            <a:extLst>
              <a:ext uri="{FF2B5EF4-FFF2-40B4-BE49-F238E27FC236}">
                <a16:creationId xmlns:a16="http://schemas.microsoft.com/office/drawing/2014/main" id="{5BCECAB6-60BD-9E7D-06EC-5A2116F108B5}"/>
              </a:ext>
            </a:extLst>
          </p:cNvPr>
          <p:cNvSpPr>
            <a:spLocks noGrp="1"/>
          </p:cNvSpPr>
          <p:nvPr>
            <p:ph type="body" sz="quarter" idx="10"/>
          </p:nvPr>
        </p:nvSpPr>
        <p:spPr/>
        <p:txBody>
          <a:bodyPr/>
          <a:lstStyle/>
          <a:p>
            <a:r>
              <a:rPr lang="fr-FR" b="1" dirty="0"/>
              <a:t>Equité au travail (2)</a:t>
            </a:r>
            <a:r>
              <a:rPr lang="fr-FR" dirty="0"/>
              <a:t>
Favoriser certains membres du personnel par rapport à d’autres :
Ceux qui sont assertifs seraient favorisés par rapport aux membres du personnel moins visibles
L’avis de certains membres du personnel serait plus entendu</a:t>
            </a:r>
          </a:p>
          <a:p>
            <a:endParaRPr lang="fr-FR" b="1" dirty="0"/>
          </a:p>
          <a:p>
            <a:r>
              <a:rPr lang="fr-FR" b="1" dirty="0"/>
              <a:t>Solutions proposées par les répondants</a:t>
            </a:r>
            <a:r>
              <a:rPr lang="fr-FR" dirty="0"/>
              <a:t>
Neutralité
Objectivité
Prise de conscience du fait que le personnel n’est pas traité de manière égale</a:t>
            </a:r>
            <a:endParaRPr lang="nl-BE" noProof="0" dirty="0"/>
          </a:p>
        </p:txBody>
      </p:sp>
      <p:sp>
        <p:nvSpPr>
          <p:cNvPr id="6" name="Tijdelijke aanduiding voor inhoud 5">
            <a:extLst>
              <a:ext uri="{FF2B5EF4-FFF2-40B4-BE49-F238E27FC236}">
                <a16:creationId xmlns:a16="http://schemas.microsoft.com/office/drawing/2014/main" id="{2258CA81-405A-5CD3-B772-BB93D33BB554}"/>
              </a:ext>
            </a:extLst>
          </p:cNvPr>
          <p:cNvSpPr>
            <a:spLocks noGrp="1"/>
          </p:cNvSpPr>
          <p:nvPr>
            <p:ph sz="quarter" idx="11"/>
          </p:nvPr>
        </p:nvSpPr>
        <p:spPr/>
        <p:txBody>
          <a:bodyPr/>
          <a:lstStyle/>
          <a:p>
            <a:r>
              <a:rPr lang="nl-BE" dirty="0"/>
              <a:t>Justice au travail</a:t>
            </a:r>
            <a:endParaRPr lang="nl-BE" noProof="0" dirty="0"/>
          </a:p>
        </p:txBody>
      </p:sp>
      <p:pic>
        <p:nvPicPr>
          <p:cNvPr id="5" name="Image 4" descr="Une image contenant dessin au trait&#10;&#10;Description générée automatiquement">
            <a:extLst>
              <a:ext uri="{FF2B5EF4-FFF2-40B4-BE49-F238E27FC236}">
                <a16:creationId xmlns:a16="http://schemas.microsoft.com/office/drawing/2014/main" id="{FDBA1652-E185-45F1-B319-82A5521BCA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3094" y="0"/>
            <a:ext cx="1858375" cy="1314086"/>
          </a:xfrm>
          <a:prstGeom prst="rect">
            <a:avLst/>
          </a:prstGeom>
        </p:spPr>
      </p:pic>
    </p:spTree>
    <p:extLst>
      <p:ext uri="{BB962C8B-B14F-4D97-AF65-F5344CB8AC3E}">
        <p14:creationId xmlns:p14="http://schemas.microsoft.com/office/powerpoint/2010/main" val="15841600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4800" dirty="0">
                <a:solidFill>
                  <a:schemeClr val="accent2"/>
                </a:solidFill>
              </a:rPr>
              <a:t>Facteurs de risque et ressources</a:t>
            </a:r>
            <a:endParaRPr lang="nl-BE" sz="4800" noProof="0" dirty="0">
              <a:solidFill>
                <a:schemeClr val="accent2"/>
              </a:solidFill>
            </a:endParaRPr>
          </a:p>
        </p:txBody>
      </p:sp>
      <p:sp>
        <p:nvSpPr>
          <p:cNvPr id="3" name="Espace réservé du texte 2"/>
          <p:cNvSpPr>
            <a:spLocks noGrp="1"/>
          </p:cNvSpPr>
          <p:nvPr>
            <p:ph type="body" sz="quarter" idx="10"/>
          </p:nvPr>
        </p:nvSpPr>
        <p:spPr>
          <a:xfrm>
            <a:off x="548244" y="1314086"/>
            <a:ext cx="10515600" cy="5385652"/>
          </a:xfrm>
        </p:spPr>
        <p:txBody>
          <a:bodyPr>
            <a:normAutofit lnSpcReduction="10000"/>
          </a:bodyPr>
          <a:lstStyle/>
          <a:p>
            <a:pPr>
              <a:lnSpc>
                <a:spcPct val="100000"/>
              </a:lnSpc>
              <a:buFont typeface="Arial" panose="020B0604020202020204" pitchFamily="34" charset="0"/>
              <a:buChar char="•"/>
            </a:pPr>
            <a:r>
              <a:rPr lang="fr-FR" sz="2600" dirty="0">
                <a:solidFill>
                  <a:srgbClr val="D9112F"/>
                </a:solidFill>
              </a:rPr>
              <a:t>Problèmes prioritaires selon les employés
</a:t>
            </a:r>
            <a:r>
              <a:rPr lang="fr-FR" sz="2600" dirty="0">
                <a:solidFill>
                  <a:schemeClr val="tx1"/>
                </a:solidFill>
              </a:rPr>
              <a:t>Relation avec les collègues directs/environnement de travail/abus verbaux/harcèlement
Relation avec la direction
Répartition du travail 
Opportunités de carrière 
Reconnaissance 
Procédures de travail
Objectifs de travail / rythme de travail
Communication
Incertitude quant à l’avenir</a:t>
            </a:r>
            <a:endParaRPr lang="nl-BE" noProof="0" dirty="0">
              <a:solidFill>
                <a:schemeClr val="tx1"/>
              </a:solidFill>
            </a:endParaRPr>
          </a:p>
        </p:txBody>
      </p:sp>
      <p:pic>
        <p:nvPicPr>
          <p:cNvPr id="5" name="Image 4" descr="Une image contenant dessin au trait&#10;&#10;Description générée automatiquement">
            <a:extLst>
              <a:ext uri="{FF2B5EF4-FFF2-40B4-BE49-F238E27FC236}">
                <a16:creationId xmlns:a16="http://schemas.microsoft.com/office/drawing/2014/main" id="{FDBA1652-E185-45F1-B319-82A5521BCA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3094" y="0"/>
            <a:ext cx="1858375" cy="1314086"/>
          </a:xfrm>
          <a:prstGeom prst="rect">
            <a:avLst/>
          </a:prstGeom>
        </p:spPr>
      </p:pic>
    </p:spTree>
    <p:extLst>
      <p:ext uri="{BB962C8B-B14F-4D97-AF65-F5344CB8AC3E}">
        <p14:creationId xmlns:p14="http://schemas.microsoft.com/office/powerpoint/2010/main" val="31499970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4800" dirty="0">
                <a:solidFill>
                  <a:schemeClr val="accent2"/>
                </a:solidFill>
              </a:rPr>
              <a:t>Facteurs de risque et ressources</a:t>
            </a:r>
            <a:endParaRPr lang="nl-BE" sz="4800" noProof="0" dirty="0">
              <a:solidFill>
                <a:schemeClr val="accent2"/>
              </a:solidFill>
            </a:endParaRPr>
          </a:p>
        </p:txBody>
      </p:sp>
      <p:sp>
        <p:nvSpPr>
          <p:cNvPr id="3" name="Espace réservé du texte 2"/>
          <p:cNvSpPr>
            <a:spLocks noGrp="1"/>
          </p:cNvSpPr>
          <p:nvPr>
            <p:ph type="body" sz="quarter" idx="10"/>
          </p:nvPr>
        </p:nvSpPr>
        <p:spPr>
          <a:xfrm>
            <a:off x="548244" y="1188981"/>
            <a:ext cx="10515600" cy="5177736"/>
          </a:xfrm>
        </p:spPr>
        <p:txBody>
          <a:bodyPr>
            <a:normAutofit lnSpcReduction="10000"/>
          </a:bodyPr>
          <a:lstStyle/>
          <a:p>
            <a:pPr lvl="0">
              <a:lnSpc>
                <a:spcPct val="100000"/>
              </a:lnSpc>
              <a:buFont typeface="Arial" panose="020B0604020202020204" pitchFamily="34" charset="0"/>
              <a:buChar char="•"/>
              <a:defRPr/>
            </a:pPr>
            <a:r>
              <a:rPr lang="fr-FR" dirty="0">
                <a:solidFill>
                  <a:srgbClr val="00B050"/>
                </a:solidFill>
              </a:rPr>
              <a:t>Ressources collectives clés
</a:t>
            </a:r>
            <a:r>
              <a:rPr lang="fr-FR" dirty="0">
                <a:solidFill>
                  <a:schemeClr val="tx1"/>
                </a:solidFill>
              </a:rPr>
              <a:t>Collègues directs : coopération mutuelle, échanges agréables, capacité à les aider, bonne ambiance entre collègues (6)
Variation du travail (6) : variété dans les tâches, les dossiers,...
Le sens du travail (4) : peut contribuer à une meilleure coopération interne, contribuer à la collecte d’informations,... 
Contenu du poste (4) : défis intellectuels, capacité à penser différemment lorsqu’on cherche des solutions pour les membres, sujets intéressants, découverte de nouveaux sujets,... 
Autonomie (3) : pouvoir faire mon travail de manière autonome
Équilibre vie professionnelle/vie privée grâce au télétravail, aux congés, à la flexibilité des horaires de travail (3)
Salaire (2)</a:t>
            </a:r>
            <a:endParaRPr lang="nl-BE" noProof="0" dirty="0">
              <a:solidFill>
                <a:schemeClr val="tx1"/>
              </a:solidFill>
            </a:endParaRPr>
          </a:p>
        </p:txBody>
      </p:sp>
      <p:pic>
        <p:nvPicPr>
          <p:cNvPr id="5" name="Image 4" descr="Une image contenant dessin au trait&#10;&#10;Description générée automatiquement">
            <a:extLst>
              <a:ext uri="{FF2B5EF4-FFF2-40B4-BE49-F238E27FC236}">
                <a16:creationId xmlns:a16="http://schemas.microsoft.com/office/drawing/2014/main" id="{FDBA1652-E185-45F1-B319-82A5521BCA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3094" y="0"/>
            <a:ext cx="1858375" cy="1314086"/>
          </a:xfrm>
          <a:prstGeom prst="rect">
            <a:avLst/>
          </a:prstGeom>
        </p:spPr>
      </p:pic>
    </p:spTree>
    <p:extLst>
      <p:ext uri="{BB962C8B-B14F-4D97-AF65-F5344CB8AC3E}">
        <p14:creationId xmlns:p14="http://schemas.microsoft.com/office/powerpoint/2010/main" val="10958067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20477-1D5F-5EEF-6B9F-D2C29F2F181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C521AF9-A7D5-2A21-074F-980D45697047}"/>
              </a:ext>
            </a:extLst>
          </p:cNvPr>
          <p:cNvSpPr>
            <a:spLocks noGrp="1"/>
          </p:cNvSpPr>
          <p:nvPr>
            <p:ph type="title"/>
          </p:nvPr>
        </p:nvSpPr>
        <p:spPr/>
        <p:txBody>
          <a:bodyPr/>
          <a:lstStyle/>
          <a:p>
            <a:r>
              <a:rPr lang="fr-FR" sz="4800" dirty="0">
                <a:solidFill>
                  <a:schemeClr val="accent2"/>
                </a:solidFill>
              </a:rPr>
              <a:t>Facteurs de risque et ressources</a:t>
            </a:r>
            <a:endParaRPr lang="nl-BE" sz="4800" noProof="0" dirty="0">
              <a:solidFill>
                <a:schemeClr val="accent2"/>
              </a:solidFill>
            </a:endParaRPr>
          </a:p>
        </p:txBody>
      </p:sp>
      <p:sp>
        <p:nvSpPr>
          <p:cNvPr id="3" name="Espace réservé du texte 2">
            <a:extLst>
              <a:ext uri="{FF2B5EF4-FFF2-40B4-BE49-F238E27FC236}">
                <a16:creationId xmlns:a16="http://schemas.microsoft.com/office/drawing/2014/main" id="{0FBA8E39-396A-60D9-314D-1F2E09F55863}"/>
              </a:ext>
            </a:extLst>
          </p:cNvPr>
          <p:cNvSpPr>
            <a:spLocks noGrp="1"/>
          </p:cNvSpPr>
          <p:nvPr>
            <p:ph type="body" sz="quarter" idx="10"/>
          </p:nvPr>
        </p:nvSpPr>
        <p:spPr>
          <a:xfrm>
            <a:off x="548244" y="1188981"/>
            <a:ext cx="10515600" cy="5177736"/>
          </a:xfrm>
        </p:spPr>
        <p:txBody>
          <a:bodyPr>
            <a:normAutofit/>
          </a:bodyPr>
          <a:lstStyle/>
          <a:p>
            <a:pPr lvl="0">
              <a:lnSpc>
                <a:spcPct val="100000"/>
              </a:lnSpc>
              <a:buFont typeface="Arial" panose="020B0604020202020204" pitchFamily="34" charset="0"/>
              <a:buChar char="•"/>
              <a:defRPr/>
            </a:pPr>
            <a:r>
              <a:rPr lang="fr-FR" dirty="0">
                <a:solidFill>
                  <a:schemeClr val="accent2"/>
                </a:solidFill>
              </a:rPr>
              <a:t>Besoins collectifs principaux
</a:t>
            </a:r>
            <a:r>
              <a:rPr lang="fr-FR" dirty="0">
                <a:solidFill>
                  <a:schemeClr val="tx1"/>
                </a:solidFill>
              </a:rPr>
              <a:t>Moins de procédures, meilleures procédures (2)
Des opportunités de carrière plus cohérentes avec des règles de promotion claires (2)
Une meilleure relation avec la direction : plus de confiance, plus de soutien, plus accessible (2)
Meilleure gestion des conflits (2) 
Une atmosphère de travail meilleure et plus stable : calme, sans angoisse, partant de la gentillesse et du respect (2)
Égalité : plus d’objectivité (surtout en cas de conflit) et de constructivité envers chaque membre du personnel (2)</a:t>
            </a:r>
            <a:endParaRPr lang="nl-BE" noProof="0" dirty="0">
              <a:solidFill>
                <a:schemeClr val="tx1"/>
              </a:solidFill>
            </a:endParaRPr>
          </a:p>
        </p:txBody>
      </p:sp>
      <p:pic>
        <p:nvPicPr>
          <p:cNvPr id="5" name="Image 4" descr="Une image contenant dessin au trait&#10;&#10;Description générée automatiquement">
            <a:extLst>
              <a:ext uri="{FF2B5EF4-FFF2-40B4-BE49-F238E27FC236}">
                <a16:creationId xmlns:a16="http://schemas.microsoft.com/office/drawing/2014/main" id="{3C7DF916-6B8A-874E-971A-726227F70E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3094" y="0"/>
            <a:ext cx="1858375" cy="1314086"/>
          </a:xfrm>
          <a:prstGeom prst="rect">
            <a:avLst/>
          </a:prstGeom>
        </p:spPr>
      </p:pic>
    </p:spTree>
    <p:extLst>
      <p:ext uri="{BB962C8B-B14F-4D97-AF65-F5344CB8AC3E}">
        <p14:creationId xmlns:p14="http://schemas.microsoft.com/office/powerpoint/2010/main" val="15016869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nl-BE" sz="4800" dirty="0">
                <a:solidFill>
                  <a:schemeClr val="accent2"/>
                </a:solidFill>
              </a:rPr>
              <a:t>Échelle du bien-être</a:t>
            </a:r>
            <a:endParaRPr lang="nl-BE" sz="4800" noProof="0" dirty="0">
              <a:solidFill>
                <a:schemeClr val="accent2"/>
              </a:solidFill>
            </a:endParaRPr>
          </a:p>
        </p:txBody>
      </p:sp>
      <p:sp>
        <p:nvSpPr>
          <p:cNvPr id="3" name="Espace réservé du texte 2"/>
          <p:cNvSpPr>
            <a:spLocks noGrp="1"/>
          </p:cNvSpPr>
          <p:nvPr>
            <p:ph type="body" sz="quarter" idx="10"/>
          </p:nvPr>
        </p:nvSpPr>
        <p:spPr>
          <a:xfrm>
            <a:off x="736681" y="4744165"/>
            <a:ext cx="10515600" cy="1899570"/>
          </a:xfrm>
        </p:spPr>
        <p:txBody>
          <a:bodyPr>
            <a:normAutofit/>
          </a:bodyPr>
          <a:lstStyle/>
          <a:p>
            <a:pPr>
              <a:buBlip>
                <a:blip r:embed="rId3"/>
              </a:buBlip>
            </a:pPr>
            <a:r>
              <a:rPr lang="nl-BE" dirty="0"/>
              <a:t>Note moyenne 6,6/10</a:t>
            </a:r>
            <a:endParaRPr lang="nl-BE" b="1" noProof="0" dirty="0"/>
          </a:p>
        </p:txBody>
      </p:sp>
      <p:pic>
        <p:nvPicPr>
          <p:cNvPr id="6" name="Image 5" descr="Une image contenant dessin au trait&#10;&#10;Description générée automatiquement">
            <a:extLst>
              <a:ext uri="{FF2B5EF4-FFF2-40B4-BE49-F238E27FC236}">
                <a16:creationId xmlns:a16="http://schemas.microsoft.com/office/drawing/2014/main" id="{69AF501E-12DB-48B6-B610-CA2D007A09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23094" y="0"/>
            <a:ext cx="1858375" cy="1314086"/>
          </a:xfrm>
          <a:prstGeom prst="rect">
            <a:avLst/>
          </a:prstGeom>
        </p:spPr>
      </p:pic>
      <p:pic>
        <p:nvPicPr>
          <p:cNvPr id="5" name="Afbeelding 4">
            <a:extLst>
              <a:ext uri="{FF2B5EF4-FFF2-40B4-BE49-F238E27FC236}">
                <a16:creationId xmlns:a16="http://schemas.microsoft.com/office/drawing/2014/main" id="{7D359929-935D-0AD8-2002-D8C1B494783E}"/>
              </a:ext>
            </a:extLst>
          </p:cNvPr>
          <p:cNvPicPr>
            <a:picLocks noChangeAspect="1"/>
          </p:cNvPicPr>
          <p:nvPr/>
        </p:nvPicPr>
        <p:blipFill>
          <a:blip r:embed="rId5"/>
          <a:stretch>
            <a:fillRect/>
          </a:stretch>
        </p:blipFill>
        <p:spPr>
          <a:xfrm>
            <a:off x="367868" y="1848887"/>
            <a:ext cx="11456264" cy="2715206"/>
          </a:xfrm>
          <a:prstGeom prst="rect">
            <a:avLst/>
          </a:prstGeom>
        </p:spPr>
      </p:pic>
    </p:spTree>
    <p:extLst>
      <p:ext uri="{BB962C8B-B14F-4D97-AF65-F5344CB8AC3E}">
        <p14:creationId xmlns:p14="http://schemas.microsoft.com/office/powerpoint/2010/main" val="34612271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2">
            <a:extLst>
              <a:ext uri="{FF2B5EF4-FFF2-40B4-BE49-F238E27FC236}">
                <a16:creationId xmlns:a16="http://schemas.microsoft.com/office/drawing/2014/main" id="{88C9D38F-6419-4428-8016-1C28B6F435EA}"/>
              </a:ext>
            </a:extLst>
          </p:cNvPr>
          <p:cNvSpPr>
            <a:spLocks noGrp="1"/>
          </p:cNvSpPr>
          <p:nvPr>
            <p:ph sz="quarter" idx="12"/>
          </p:nvPr>
        </p:nvSpPr>
        <p:spPr>
          <a:xfrm>
            <a:off x="769546" y="602053"/>
            <a:ext cx="10062376" cy="970608"/>
          </a:xfrm>
        </p:spPr>
        <p:txBody>
          <a:bodyPr>
            <a:normAutofit/>
          </a:bodyPr>
          <a:lstStyle/>
          <a:p>
            <a:pPr algn="ctr"/>
            <a:r>
              <a:rPr lang="fr-BE" sz="5400" dirty="0">
                <a:solidFill>
                  <a:srgbClr val="009FE3"/>
                </a:solidFill>
              </a:rPr>
              <a:t>Actions de suivi</a:t>
            </a:r>
          </a:p>
        </p:txBody>
      </p:sp>
      <p:pic>
        <p:nvPicPr>
          <p:cNvPr id="9" name="Image 8" descr="Une image contenant dessin au trait&#10;&#10;Description générée automatiquement">
            <a:extLst>
              <a:ext uri="{FF2B5EF4-FFF2-40B4-BE49-F238E27FC236}">
                <a16:creationId xmlns:a16="http://schemas.microsoft.com/office/drawing/2014/main" id="{6DD923FD-5091-4D46-B44A-3FBF8231B4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60205" y="1572661"/>
            <a:ext cx="6158113" cy="4354497"/>
          </a:xfrm>
          <a:prstGeom prst="rect">
            <a:avLst/>
          </a:prstGeom>
        </p:spPr>
      </p:pic>
    </p:spTree>
    <p:extLst>
      <p:ext uri="{BB962C8B-B14F-4D97-AF65-F5344CB8AC3E}">
        <p14:creationId xmlns:p14="http://schemas.microsoft.com/office/powerpoint/2010/main" val="20616179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9CF522-1C74-4878-8B6D-DF9ACCA85804}"/>
              </a:ext>
            </a:extLst>
          </p:cNvPr>
          <p:cNvSpPr>
            <a:spLocks noGrp="1"/>
          </p:cNvSpPr>
          <p:nvPr>
            <p:ph type="title"/>
          </p:nvPr>
        </p:nvSpPr>
        <p:spPr/>
        <p:txBody>
          <a:bodyPr/>
          <a:lstStyle/>
          <a:p>
            <a:r>
              <a:rPr lang="fr-FR" dirty="0"/>
              <a:t>Actions futures (Codex sur le bien-être au travail)</a:t>
            </a:r>
            <a:endParaRPr lang="fr-BE" dirty="0"/>
          </a:p>
        </p:txBody>
      </p:sp>
      <p:sp>
        <p:nvSpPr>
          <p:cNvPr id="3" name="Espace réservé du texte 2">
            <a:extLst>
              <a:ext uri="{FF2B5EF4-FFF2-40B4-BE49-F238E27FC236}">
                <a16:creationId xmlns:a16="http://schemas.microsoft.com/office/drawing/2014/main" id="{5BEDE129-8550-48C0-ADE1-64464FAEDD91}"/>
              </a:ext>
            </a:extLst>
          </p:cNvPr>
          <p:cNvSpPr>
            <a:spLocks noGrp="1"/>
          </p:cNvSpPr>
          <p:nvPr>
            <p:ph type="body" sz="quarter" idx="10"/>
          </p:nvPr>
        </p:nvSpPr>
        <p:spPr>
          <a:xfrm>
            <a:off x="542923" y="2078038"/>
            <a:ext cx="10515600" cy="3952874"/>
          </a:xfrm>
        </p:spPr>
        <p:txBody>
          <a:bodyPr>
            <a:normAutofit/>
          </a:bodyPr>
          <a:lstStyle/>
          <a:p>
            <a:r>
              <a:rPr lang="fr-FR" dirty="0"/>
              <a:t>Adoptez des mesures de prévention appropriées pour prévenir les risques psychosociaux au travail.
Si le conseiller en prévention aspects psychosociaux a participé à l’analyse, l’employeur lui demandera son avis avant de prendre ces mesures.
Présentation des résultats et du plan d’action.
Évaluation des mesures en cas de changement pouvant avoir un impact sur l’exposition des travailleurs aux risques psychosociaux au travail.
Intégrer les résultats de l’analyse des risques et des mesures de prévention dans le plan global de prévention et, le cas échéant, dans le plan d’action annuel.</a:t>
            </a:r>
            <a:endParaRPr lang="nl-BE" dirty="0"/>
          </a:p>
        </p:txBody>
      </p:sp>
      <p:sp>
        <p:nvSpPr>
          <p:cNvPr id="7" name="Espace réservé du contenu 6">
            <a:extLst>
              <a:ext uri="{FF2B5EF4-FFF2-40B4-BE49-F238E27FC236}">
                <a16:creationId xmlns:a16="http://schemas.microsoft.com/office/drawing/2014/main" id="{9E799019-74B3-4429-A432-AE16AD350227}"/>
              </a:ext>
            </a:extLst>
          </p:cNvPr>
          <p:cNvSpPr>
            <a:spLocks noGrp="1"/>
          </p:cNvSpPr>
          <p:nvPr>
            <p:ph sz="quarter" idx="11"/>
          </p:nvPr>
        </p:nvSpPr>
        <p:spPr>
          <a:xfrm>
            <a:off x="542923" y="1284493"/>
            <a:ext cx="10515600" cy="336550"/>
          </a:xfrm>
        </p:spPr>
        <p:txBody>
          <a:bodyPr/>
          <a:lstStyle/>
          <a:p>
            <a:r>
              <a:rPr lang="fr-BE" dirty="0"/>
              <a:t>Pour l’employeur</a:t>
            </a:r>
          </a:p>
        </p:txBody>
      </p:sp>
    </p:spTree>
    <p:extLst>
      <p:ext uri="{BB962C8B-B14F-4D97-AF65-F5344CB8AC3E}">
        <p14:creationId xmlns:p14="http://schemas.microsoft.com/office/powerpoint/2010/main" val="35461731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a:xfrm>
            <a:off x="2168740" y="2150557"/>
            <a:ext cx="6950629" cy="1738564"/>
          </a:xfrm>
        </p:spPr>
        <p:txBody>
          <a:bodyPr/>
          <a:lstStyle/>
          <a:p>
            <a:pPr marL="0" indent="0" algn="ctr">
              <a:buNone/>
            </a:pPr>
            <a:r>
              <a:rPr lang="nl-BE" sz="4800" dirty="0">
                <a:solidFill>
                  <a:srgbClr val="00B0F0"/>
                </a:solidFill>
              </a:rPr>
              <a:t>Merci de votre attention</a:t>
            </a:r>
            <a:endParaRPr lang="nl-BE" noProof="0" dirty="0"/>
          </a:p>
          <a:p>
            <a:pPr marL="0" indent="0">
              <a:buNone/>
            </a:pPr>
            <a:endParaRPr lang="nl-BE" noProof="0" dirty="0"/>
          </a:p>
          <a:p>
            <a:pPr marL="0" indent="0">
              <a:buNone/>
            </a:pPr>
            <a:endParaRPr lang="nl-BE" noProof="0" dirty="0"/>
          </a:p>
          <a:p>
            <a:pPr algn="ctr">
              <a:buBlip>
                <a:blip r:embed="rId2"/>
              </a:buBlip>
            </a:pPr>
            <a:r>
              <a:rPr lang="fr-FR" dirty="0">
                <a:solidFill>
                  <a:srgbClr val="002060"/>
                </a:solidFill>
                <a:latin typeface="Arial" panose="020B0604020202020204" pitchFamily="34" charset="0"/>
                <a:cs typeface="Arial" panose="020B0604020202020204" pitchFamily="34" charset="0"/>
              </a:rPr>
              <a:t>Gestion des risques – Cellule psychosociale</a:t>
            </a:r>
            <a:endParaRPr lang="nl-BE" noProof="0" dirty="0"/>
          </a:p>
        </p:txBody>
      </p:sp>
    </p:spTree>
    <p:extLst>
      <p:ext uri="{BB962C8B-B14F-4D97-AF65-F5344CB8AC3E}">
        <p14:creationId xmlns:p14="http://schemas.microsoft.com/office/powerpoint/2010/main" val="20667380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handschrift, kalligrafie, Lettertype, typografie&#10;&#10;Automatisch gegenereerde beschrijving">
            <a:extLst>
              <a:ext uri="{FF2B5EF4-FFF2-40B4-BE49-F238E27FC236}">
                <a16:creationId xmlns:a16="http://schemas.microsoft.com/office/drawing/2014/main" id="{48CE43E9-CF86-182A-D364-58A1FD9BF5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1993" y="5694591"/>
            <a:ext cx="2371550" cy="810838"/>
          </a:xfrm>
          <a:prstGeom prst="rect">
            <a:avLst/>
          </a:prstGeom>
        </p:spPr>
      </p:pic>
      <p:pic>
        <p:nvPicPr>
          <p:cNvPr id="4" name="Afbeelding 3">
            <a:extLst>
              <a:ext uri="{FF2B5EF4-FFF2-40B4-BE49-F238E27FC236}">
                <a16:creationId xmlns:a16="http://schemas.microsoft.com/office/drawing/2014/main" id="{85065C0D-91B3-1811-7E27-5B056F407048}"/>
              </a:ext>
            </a:extLst>
          </p:cNvPr>
          <p:cNvPicPr>
            <a:picLocks noChangeAspect="1"/>
          </p:cNvPicPr>
          <p:nvPr/>
        </p:nvPicPr>
        <p:blipFill>
          <a:blip r:embed="rId3"/>
          <a:stretch>
            <a:fillRect/>
          </a:stretch>
        </p:blipFill>
        <p:spPr>
          <a:xfrm>
            <a:off x="5097966" y="5859197"/>
            <a:ext cx="1274174" cy="481626"/>
          </a:xfrm>
          <a:prstGeom prst="rect">
            <a:avLst/>
          </a:prstGeom>
        </p:spPr>
      </p:pic>
      <p:sp>
        <p:nvSpPr>
          <p:cNvPr id="8" name="Tekstvak 7">
            <a:extLst>
              <a:ext uri="{FF2B5EF4-FFF2-40B4-BE49-F238E27FC236}">
                <a16:creationId xmlns:a16="http://schemas.microsoft.com/office/drawing/2014/main" id="{9A4F25AA-04E1-1C3D-B124-A57CF11FB04E}"/>
              </a:ext>
            </a:extLst>
          </p:cNvPr>
          <p:cNvSpPr txBox="1"/>
          <p:nvPr/>
        </p:nvSpPr>
        <p:spPr>
          <a:xfrm>
            <a:off x="1242259" y="4754161"/>
            <a:ext cx="9574129" cy="369332"/>
          </a:xfrm>
          <a:prstGeom prst="rect">
            <a:avLst/>
          </a:prstGeom>
          <a:noFill/>
        </p:spPr>
        <p:txBody>
          <a:bodyPr wrap="square">
            <a:spAutoFit/>
          </a:bodyPr>
          <a:lstStyle/>
          <a:p>
            <a:r>
              <a:rPr lang="nl-BE" dirty="0"/>
              <a:t>Marijke VAN KERCKHOVE                   Raissa MANDEH MBOU                     Sven HANSEN</a:t>
            </a:r>
          </a:p>
        </p:txBody>
      </p:sp>
      <p:pic>
        <p:nvPicPr>
          <p:cNvPr id="2" name="Afbeelding 1">
            <a:extLst>
              <a:ext uri="{FF2B5EF4-FFF2-40B4-BE49-F238E27FC236}">
                <a16:creationId xmlns:a16="http://schemas.microsoft.com/office/drawing/2014/main" id="{1D392686-1F84-4991-CB85-66E4023F1FA5}"/>
              </a:ext>
            </a:extLst>
          </p:cNvPr>
          <p:cNvPicPr>
            <a:picLocks noChangeAspect="1"/>
          </p:cNvPicPr>
          <p:nvPr/>
        </p:nvPicPr>
        <p:blipFill>
          <a:blip r:embed="rId4"/>
          <a:stretch>
            <a:fillRect/>
          </a:stretch>
        </p:blipFill>
        <p:spPr>
          <a:xfrm>
            <a:off x="8674768" y="5602779"/>
            <a:ext cx="1372462" cy="971191"/>
          </a:xfrm>
          <a:prstGeom prst="rect">
            <a:avLst/>
          </a:prstGeom>
        </p:spPr>
      </p:pic>
    </p:spTree>
    <p:extLst>
      <p:ext uri="{BB962C8B-B14F-4D97-AF65-F5344CB8AC3E}">
        <p14:creationId xmlns:p14="http://schemas.microsoft.com/office/powerpoint/2010/main" val="1067404153"/>
      </p:ext>
    </p:extLst>
  </p:cSld>
  <p:clrMapOvr>
    <a:masterClrMapping/>
  </p:clrMapOvr>
</p:sld>
</file>

<file path=ppt/theme/theme1.xml><?xml version="1.0" encoding="utf-8"?>
<a:theme xmlns:a="http://schemas.openxmlformats.org/drawingml/2006/main" name="1_Conception personnalisé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rang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ctr">
        <a:normAutofit/>
      </a:bodyPr>
      <a:lstStyle>
        <a:defPPr>
          <a:defRPr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Bleu clair">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Bleu foncé">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Roug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Bas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R_1. Présentation résultats" id="{29163E36-ACFC-43F0-8B35-43D5F1C6554F}" vid="{4F04023E-0C74-4C3E-80A5-B9450BB0EB57}"/>
    </a:ext>
  </a:extLst>
</a:theme>
</file>

<file path=ppt/theme/theme7.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3798</Words>
  <Application>Microsoft Office PowerPoint</Application>
  <PresentationFormat>Breedbeeld</PresentationFormat>
  <Paragraphs>196</Paragraphs>
  <Slides>50</Slides>
  <Notes>45</Notes>
  <HiddenSlides>0</HiddenSlides>
  <MMClips>0</MMClips>
  <ScaleCrop>false</ScaleCrop>
  <HeadingPairs>
    <vt:vector size="6" baseType="variant">
      <vt:variant>
        <vt:lpstr>Gebruikte lettertypen</vt:lpstr>
      </vt:variant>
      <vt:variant>
        <vt:i4>9</vt:i4>
      </vt:variant>
      <vt:variant>
        <vt:lpstr>Thema</vt:lpstr>
      </vt:variant>
      <vt:variant>
        <vt:i4>6</vt:i4>
      </vt:variant>
      <vt:variant>
        <vt:lpstr>Diatitels</vt:lpstr>
      </vt:variant>
      <vt:variant>
        <vt:i4>50</vt:i4>
      </vt:variant>
    </vt:vector>
  </HeadingPairs>
  <TitlesOfParts>
    <vt:vector size="65" baseType="lpstr">
      <vt:lpstr>Aptos</vt:lpstr>
      <vt:lpstr>Arial</vt:lpstr>
      <vt:lpstr>Calibri</vt:lpstr>
      <vt:lpstr>HelveticaNeue LT 25 UltLight</vt:lpstr>
      <vt:lpstr>HelveticaNeue LT 65 Medium</vt:lpstr>
      <vt:lpstr>HelveticaNeueLT Std</vt:lpstr>
      <vt:lpstr>HelveticaNeueLT Std UltLt</vt:lpstr>
      <vt:lpstr>Symbol</vt:lpstr>
      <vt:lpstr>Wingdings</vt:lpstr>
      <vt:lpstr>1_Conception personnalisée</vt:lpstr>
      <vt:lpstr>Orange</vt:lpstr>
      <vt:lpstr>Bleu clair</vt:lpstr>
      <vt:lpstr>Bleu foncé</vt:lpstr>
      <vt:lpstr>Rouge</vt:lpstr>
      <vt:lpstr>Base</vt:lpstr>
      <vt:lpstr>PowerPoint-presentatie</vt:lpstr>
      <vt:lpstr>PowerPoint-presentatie</vt:lpstr>
      <vt:lpstr>PowerPoint-presentatie</vt:lpstr>
      <vt:lpstr>Contexte de la demande</vt:lpstr>
      <vt:lpstr>Objectifs</vt:lpstr>
      <vt:lpstr>Méthodologie</vt:lpstr>
      <vt:lpstr>Chronologie</vt:lpstr>
      <vt:lpstr>Méthodologie</vt:lpstr>
      <vt:lpstr>PowerPoint-presentatie</vt:lpstr>
      <vt:lpstr>Description des répondants</vt:lpstr>
      <vt:lpstr>Interprétation des résultats quantitatifs</vt:lpstr>
      <vt:lpstr>Interprétation des résultats qualitatifs</vt:lpstr>
      <vt:lpstr>Interprétation des résultats qualitatifs</vt:lpstr>
      <vt:lpstr>Facteurs de risque et ressources</vt:lpstr>
      <vt:lpstr>Facteurs de risque et ressources</vt:lpstr>
      <vt:lpstr>Facteurs de risque et ressources</vt:lpstr>
      <vt:lpstr>Facteurs de risque et ressources</vt:lpstr>
      <vt:lpstr>Facteurs de risque et ressources</vt:lpstr>
      <vt:lpstr>Facteurs de risque et ressources</vt:lpstr>
      <vt:lpstr>Facteurs de risque et ressources</vt:lpstr>
      <vt:lpstr>Facteurs de risque et ressources</vt:lpstr>
      <vt:lpstr>Facteurs de risque et ressources</vt:lpstr>
      <vt:lpstr>Facteurs de risque et ressources</vt:lpstr>
      <vt:lpstr>Facteurs de risque et ressources</vt:lpstr>
      <vt:lpstr>Facteurs de risque et ressources</vt:lpstr>
      <vt:lpstr>Facteurs de risque et ressources</vt:lpstr>
      <vt:lpstr>Facteurs de risque et ressources</vt:lpstr>
      <vt:lpstr>Facteurs de risque et ressources</vt:lpstr>
      <vt:lpstr>Facteurs de risque et ressources</vt:lpstr>
      <vt:lpstr>Facteurs de risque et ressources</vt:lpstr>
      <vt:lpstr>Facteurs de risque et ressources</vt:lpstr>
      <vt:lpstr>Facteurs de risque et ressources</vt:lpstr>
      <vt:lpstr>Facteurs de risque et ressources</vt:lpstr>
      <vt:lpstr>Facteurs de risque et ressources</vt:lpstr>
      <vt:lpstr>Facteurs de risque et ressources</vt:lpstr>
      <vt:lpstr>Facteurs de risque et ressources</vt:lpstr>
      <vt:lpstr>Facteurs de risque et ressources</vt:lpstr>
      <vt:lpstr>Facteurs de risque et ressources</vt:lpstr>
      <vt:lpstr>Facteurs de risque et ressources</vt:lpstr>
      <vt:lpstr>Facteurs de risque et ressources</vt:lpstr>
      <vt:lpstr>Facteurs de risque et ressources</vt:lpstr>
      <vt:lpstr>Facteurs de risque et ressources</vt:lpstr>
      <vt:lpstr>Facteurs de risque et ressources</vt:lpstr>
      <vt:lpstr>Facteurs de risque et ressources</vt:lpstr>
      <vt:lpstr>Facteurs de risque et ressources</vt:lpstr>
      <vt:lpstr>Échelle du bien-être</vt:lpstr>
      <vt:lpstr>PowerPoint-presentatie</vt:lpstr>
      <vt:lpstr>Actions futures (Codex sur le bien-être au travail)</vt:lpstr>
      <vt:lpstr>PowerPoint-presentatie</vt:lpstr>
      <vt:lpstr>PowerPoint-presentatie</vt:lpstr>
    </vt:vector>
  </TitlesOfParts>
  <Company>Agence ToBe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Fabian Hardy</dc:creator>
  <cp:lastModifiedBy>An Caudron</cp:lastModifiedBy>
  <cp:revision>294</cp:revision>
  <cp:lastPrinted>2022-01-20T09:56:59Z</cp:lastPrinted>
  <dcterms:created xsi:type="dcterms:W3CDTF">2015-07-07T10:16:28Z</dcterms:created>
  <dcterms:modified xsi:type="dcterms:W3CDTF">2026-03-16T11:08:13Z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e5510b0-e729-4ef0-a3dd-4ba0dfe56c99_Enabled">
    <vt:lpwstr>true</vt:lpwstr>
  </property>
  <property fmtid="{D5CDD505-2E9C-101B-9397-08002B2CF9AE}" pid="3" name="MSIP_Label_0e5510b0-e729-4ef0-a3dd-4ba0dfe56c99_SetDate">
    <vt:lpwstr>2025-12-21T16:08:32Z</vt:lpwstr>
  </property>
  <property fmtid="{D5CDD505-2E9C-101B-9397-08002B2CF9AE}" pid="4" name="MSIP_Label_0e5510b0-e729-4ef0-a3dd-4ba0dfe56c99_Method">
    <vt:lpwstr>Standard</vt:lpwstr>
  </property>
  <property fmtid="{D5CDD505-2E9C-101B-9397-08002B2CF9AE}" pid="5" name="MSIP_Label_0e5510b0-e729-4ef0-a3dd-4ba0dfe56c99_Name">
    <vt:lpwstr>Restricted Use</vt:lpwstr>
  </property>
  <property fmtid="{D5CDD505-2E9C-101B-9397-08002B2CF9AE}" pid="6" name="MSIP_Label_0e5510b0-e729-4ef0-a3dd-4ba0dfe56c99_SiteId">
    <vt:lpwstr>ac41c7d4-1f61-460d-b0f4-fc925a2b471c</vt:lpwstr>
  </property>
  <property fmtid="{D5CDD505-2E9C-101B-9397-08002B2CF9AE}" pid="7" name="MSIP_Label_0e5510b0-e729-4ef0-a3dd-4ba0dfe56c99_ActionId">
    <vt:lpwstr>4a179bf9-dc4a-48b4-aecc-7aeef294bc12</vt:lpwstr>
  </property>
  <property fmtid="{D5CDD505-2E9C-101B-9397-08002B2CF9AE}" pid="8" name="MSIP_Label_0e5510b0-e729-4ef0-a3dd-4ba0dfe56c99_ContentBits">
    <vt:lpwstr>2</vt:lpwstr>
  </property>
  <property fmtid="{D5CDD505-2E9C-101B-9397-08002B2CF9AE}" pid="9" name="MSIP_Label_0e5510b0-e729-4ef0-a3dd-4ba0dfe56c99_Tag">
    <vt:lpwstr>10, 3, 0, 1</vt:lpwstr>
  </property>
  <property fmtid="{D5CDD505-2E9C-101B-9397-08002B2CF9AE}" pid="10" name="ClassificationContentMarkingFooterLocations">
    <vt:lpwstr>1_Conception personnalisée:3\Orange:5\Bleu clair:5\Bleu foncé:5\Rouge:5\Base:8</vt:lpwstr>
  </property>
  <property fmtid="{D5CDD505-2E9C-101B-9397-08002B2CF9AE}" pid="11" name="ClassificationContentMarkingFooterText">
    <vt:lpwstr>Restricted Use - À usage restreint</vt:lpwstr>
  </property>
</Properties>
</file>