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8"/>
  </p:notesMasterIdLst>
  <p:handoutMasterIdLst>
    <p:handoutMasterId r:id="rId19"/>
  </p:handoutMasterIdLst>
  <p:sldIdLst>
    <p:sldId id="430" r:id="rId2"/>
    <p:sldId id="286" r:id="rId3"/>
    <p:sldId id="431" r:id="rId4"/>
    <p:sldId id="432" r:id="rId5"/>
    <p:sldId id="433" r:id="rId6"/>
    <p:sldId id="434" r:id="rId7"/>
    <p:sldId id="443" r:id="rId8"/>
    <p:sldId id="437" r:id="rId9"/>
    <p:sldId id="438" r:id="rId10"/>
    <p:sldId id="439" r:id="rId11"/>
    <p:sldId id="440" r:id="rId12"/>
    <p:sldId id="441" r:id="rId13"/>
    <p:sldId id="442" r:id="rId14"/>
    <p:sldId id="444" r:id="rId15"/>
    <p:sldId id="448" r:id="rId16"/>
    <p:sldId id="449" r:id="rId17"/>
  </p:sldIdLst>
  <p:sldSz cx="12192000" cy="6858000"/>
  <p:notesSz cx="6799263" cy="9929813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CBC0"/>
    <a:srgbClr val="D7E7F5"/>
    <a:srgbClr val="AFCEEB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61" autoAdjust="0"/>
    <p:restoredTop sz="86414" autoAdjust="0"/>
  </p:normalViewPr>
  <p:slideViewPr>
    <p:cSldViewPr snapToGrid="0">
      <p:cViewPr varScale="1">
        <p:scale>
          <a:sx n="95" d="100"/>
          <a:sy n="95" d="100"/>
        </p:scale>
        <p:origin x="144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4" d="100"/>
          <a:sy n="44" d="100"/>
        </p:scale>
        <p:origin x="285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06826D88-3EE2-6E01-4467-8A27CBB25F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7088" cy="498555"/>
          </a:xfrm>
          <a:prstGeom prst="rect">
            <a:avLst/>
          </a:prstGeom>
        </p:spPr>
        <p:txBody>
          <a:bodyPr vert="horz" lIns="91450" tIns="45724" rIns="91450" bIns="45724" rtlCol="0"/>
          <a:lstStyle>
            <a:lvl1pPr algn="l">
              <a:defRPr sz="1200"/>
            </a:lvl1pPr>
          </a:lstStyle>
          <a:p>
            <a:endParaRPr lang="nl-BE" dirty="0">
              <a:latin typeface="Arial" panose="020B0604020202020204" pitchFamily="34" charset="0"/>
            </a:endParaRP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5EA0A0DD-0849-AF2A-778B-09071A57CF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587" y="1"/>
            <a:ext cx="2947088" cy="498555"/>
          </a:xfrm>
          <a:prstGeom prst="rect">
            <a:avLst/>
          </a:prstGeom>
        </p:spPr>
        <p:txBody>
          <a:bodyPr vert="horz" lIns="91450" tIns="45724" rIns="91450" bIns="45724" rtlCol="0"/>
          <a:lstStyle>
            <a:lvl1pPr algn="r">
              <a:defRPr sz="1200"/>
            </a:lvl1pPr>
          </a:lstStyle>
          <a:p>
            <a:fld id="{D8271CD2-8D03-4863-B77C-E704A1221612}" type="datetimeFigureOut">
              <a:rPr lang="nl-BE" smtClean="0">
                <a:latin typeface="Arial" panose="020B0604020202020204" pitchFamily="34" charset="0"/>
              </a:rPr>
              <a:t>23/04/2026</a:t>
            </a:fld>
            <a:endParaRPr lang="nl-BE" dirty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850E326-0E5D-8D3A-49C1-FF866F57D4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258"/>
            <a:ext cx="2947088" cy="498555"/>
          </a:xfrm>
          <a:prstGeom prst="rect">
            <a:avLst/>
          </a:prstGeom>
        </p:spPr>
        <p:txBody>
          <a:bodyPr vert="horz" lIns="91450" tIns="45724" rIns="91450" bIns="45724" rtlCol="0" anchor="b"/>
          <a:lstStyle>
            <a:lvl1pPr algn="l">
              <a:defRPr sz="1200"/>
            </a:lvl1pPr>
          </a:lstStyle>
          <a:p>
            <a:endParaRPr lang="nl-BE" dirty="0">
              <a:latin typeface="Arial" panose="020B0604020202020204" pitchFamily="34" charset="0"/>
            </a:endParaRP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4925432-7B6B-04FE-A587-1D15A09FD1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587" y="9431258"/>
            <a:ext cx="2947088" cy="498555"/>
          </a:xfrm>
          <a:prstGeom prst="rect">
            <a:avLst/>
          </a:prstGeom>
        </p:spPr>
        <p:txBody>
          <a:bodyPr vert="horz" lIns="91450" tIns="45724" rIns="91450" bIns="45724" rtlCol="0" anchor="b"/>
          <a:lstStyle>
            <a:lvl1pPr algn="r">
              <a:defRPr sz="1200"/>
            </a:lvl1pPr>
          </a:lstStyle>
          <a:p>
            <a:fld id="{9DBBA247-CDE4-4435-B37D-7FCC6CF0DF1C}" type="slidenum">
              <a:rPr lang="nl-BE" smtClean="0">
                <a:latin typeface="Arial" panose="020B0604020202020204" pitchFamily="34" charset="0"/>
              </a:rPr>
              <a:t>‹N°›</a:t>
            </a:fld>
            <a:endParaRPr lang="nl-B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5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347" cy="498215"/>
          </a:xfrm>
          <a:prstGeom prst="rect">
            <a:avLst/>
          </a:prstGeom>
        </p:spPr>
        <p:txBody>
          <a:bodyPr vert="horz" lIns="93186" tIns="46594" rIns="93186" bIns="46594" rtlCol="0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1345" y="0"/>
            <a:ext cx="2946347" cy="498215"/>
          </a:xfrm>
          <a:prstGeom prst="rect">
            <a:avLst/>
          </a:prstGeom>
        </p:spPr>
        <p:txBody>
          <a:bodyPr vert="horz" lIns="93186" tIns="46594" rIns="93186" bIns="46594" rtlCol="0"/>
          <a:lstStyle>
            <a:lvl1pPr algn="r">
              <a:defRPr sz="1200"/>
            </a:lvl1pPr>
          </a:lstStyle>
          <a:p>
            <a:fld id="{BC0547F2-8B27-4952-A21C-4BA7255864C9}" type="datetimeFigureOut">
              <a:rPr lang="nl-BE" smtClean="0"/>
              <a:t>23/04/2026</a:t>
            </a:fld>
            <a:endParaRPr lang="nl-BE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86" tIns="46594" rIns="93186" bIns="46594" rtlCol="0" anchor="ctr"/>
          <a:lstStyle/>
          <a:p>
            <a:endParaRPr lang="nl-BE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927" y="4778723"/>
            <a:ext cx="5439410" cy="3909864"/>
          </a:xfrm>
          <a:prstGeom prst="rect">
            <a:avLst/>
          </a:prstGeom>
        </p:spPr>
        <p:txBody>
          <a:bodyPr vert="horz" lIns="93186" tIns="46594" rIns="93186" bIns="46594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2" y="9431600"/>
            <a:ext cx="2946347" cy="498214"/>
          </a:xfrm>
          <a:prstGeom prst="rect">
            <a:avLst/>
          </a:prstGeom>
        </p:spPr>
        <p:txBody>
          <a:bodyPr vert="horz" lIns="93186" tIns="46594" rIns="93186" bIns="46594" rtlCol="0" anchor="b"/>
          <a:lstStyle>
            <a:lvl1pPr algn="l">
              <a:defRPr sz="1200"/>
            </a:lvl1pPr>
          </a:lstStyle>
          <a:p>
            <a:endParaRPr lang="nl-BE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1345" y="9431600"/>
            <a:ext cx="2946347" cy="498214"/>
          </a:xfrm>
          <a:prstGeom prst="rect">
            <a:avLst/>
          </a:prstGeom>
        </p:spPr>
        <p:txBody>
          <a:bodyPr vert="horz" lIns="93186" tIns="46594" rIns="93186" bIns="46594" rtlCol="0" anchor="b"/>
          <a:lstStyle>
            <a:lvl1pPr algn="r">
              <a:defRPr sz="1200"/>
            </a:lvl1pPr>
          </a:lstStyle>
          <a:p>
            <a:fld id="{F7007EA7-64FF-43E0-8221-0A5C6150E2A7}" type="slidenum">
              <a:rPr lang="nl-BE" smtClean="0"/>
              <a:t>‹N°›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72121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26203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3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526203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139B8-3306-8C87-D069-0988CE1F8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7677AFF-71D5-6364-BD82-157084FAB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82C6563-0EC1-38A7-70A4-3F90245B4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E651E11-C0DB-CCF2-2E60-3ADA2D2EE7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4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87852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31FEB-CC6C-18C9-BA4D-A539954E8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3D1614B-B898-1AB3-E51B-5A9D280504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41C22505-2814-B37B-6978-A2EEF2962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1728337-F16C-A635-658F-B6A3F6531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5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58917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B05E1-ADBE-1EAE-9D3C-96750DC17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DDDD282-C951-AA48-BE9A-9CDC552D4D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B3AB9A4-4975-4380-4E9E-EBE480281D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5014F87-04B0-E394-9494-69E6710D99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6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972269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11394D-85F4-F664-4E29-899627BCC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1EB64F0-CF71-4D87-F72F-8592AEE33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2B23F04-6313-3D3D-2E07-8D5DBB06DA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5E2404A-AA60-2A14-F4A2-E06840E126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7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3659379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47BAD8-34D4-C886-7FF8-B11B98CE7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8743927-036C-F1A6-053F-2BEA75CFDF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55175DB8-8889-0A5E-BEF3-2AFB8B188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3041CE4-379E-2DDD-2D2A-5538EFA936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8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5819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7A844-825D-2B40-1500-12FF950B9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2A1091A8-B9BF-BAD9-F11B-865F1A2B1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61A6D46-1848-F8A1-7C1A-BCD6FC8A31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37691F7-9D46-8592-32F5-19D1DCB1B3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9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1476183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0828B-EB69-2075-3618-9BBBFE4B2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25CBF09-C55B-10CC-A602-9D57106E07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4A66121-0770-E4D3-065B-40D7C5E1C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CB414EC-2B22-988F-44B2-E338C5AF3D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10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987721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4C160-7C59-802B-883E-7AA0F7C92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9C988FB-4B1F-0351-6390-D9CBC79529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CD10565-924D-6F6C-1E8B-2AF8F5682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2EE8B37-2475-F7E5-AC93-C6071B605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11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317826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501235-76A6-AB1E-3727-49DC10099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118CBECE-5B20-A77F-85DD-E418C729BE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AC25466-3BA5-75D8-4B3F-E941E1F4F9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74EEBC6-C52B-25ED-9399-A898BF9694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12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13129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D3D6F-00CF-903D-6AB4-2EE1E8FF4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88ABD3F-B6E7-8D62-1476-FB99AE9BB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9D504C60-0919-DF6F-3089-F1D888DFC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99B0C77-BA42-37B7-0B8B-9FAFF08D6C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13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26573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2B72E-46EA-6A7B-CB2D-B4E312FF4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B6444F7-CEC2-CE3B-4440-C3F189C6D9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2701213-1509-C0BB-A530-025D6D356D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92884CA-E9A4-09D9-F2CF-AE1DA3354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14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3561435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B45BE-8F01-584C-26E5-128FD08ED5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0C03AB6-C220-C391-7077-9610D03AF6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E26E1F72-C5CC-6F04-B4A8-A06AC9CD74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D7B7A5A-8F5A-0377-3E28-E34105372A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007EA7-64FF-43E0-8221-0A5C6150E2A7}" type="slidenum">
              <a:rPr lang="nl-BE" smtClean="0"/>
              <a:t>15</a:t>
            </a:fld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67665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fr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DBEF5-22BB-4972-8F46-ACF095753526}" type="datetime1">
              <a:rPr lang="fr-BE" smtClean="0"/>
              <a:t>23-04-26</a:t>
            </a:fld>
            <a:endParaRPr lang="fr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8071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04902-C89B-4DBC-B701-045A93B1762D}" type="datetime1">
              <a:rPr lang="fr-BE" smtClean="0"/>
              <a:t>23-04-26</a:t>
            </a:fld>
            <a:endParaRPr lang="fr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6208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1E84A-6E12-4911-885E-B38A85B90F31}" type="datetime1">
              <a:rPr lang="fr-BE" smtClean="0"/>
              <a:t>23-04-26</a:t>
            </a:fld>
            <a:endParaRPr lang="fr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7963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02276-B0C9-4E02-99B3-548E3BD7F6CC}" type="datetime1">
              <a:rPr lang="fr-BE" smtClean="0"/>
              <a:t>23-04-26</a:t>
            </a:fld>
            <a:endParaRPr lang="fr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8387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25BDD-38C5-43B3-A087-DB7B286297B2}" type="datetime1">
              <a:rPr lang="fr-BE" smtClean="0"/>
              <a:t>23-04-26</a:t>
            </a:fld>
            <a:endParaRPr lang="fr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57073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505BE-B9D3-4BFB-B026-8174672EC077}" type="datetime1">
              <a:rPr lang="fr-BE" smtClean="0"/>
              <a:t>23-04-26</a:t>
            </a:fld>
            <a:endParaRPr lang="fr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4418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395A8B-6229-4688-AF86-38E2ECACE857}" type="datetime1">
              <a:rPr lang="fr-BE" smtClean="0"/>
              <a:t>23-04-26</a:t>
            </a:fld>
            <a:endParaRPr lang="fr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4324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1FEA4-A411-4195-9A2B-22B5F7271383}" type="datetime1">
              <a:rPr lang="fr-BE" smtClean="0"/>
              <a:t>23-04-26</a:t>
            </a:fld>
            <a:endParaRPr lang="fr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3919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BC044-37A7-421F-AD09-225D88E07A1C}" type="datetime1">
              <a:rPr lang="fr-BE" smtClean="0"/>
              <a:t>23-04-26</a:t>
            </a:fld>
            <a:endParaRPr lang="fr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0757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CE2-D5E7-43AB-B5A8-E12CC11E0E5D}" type="datetime1">
              <a:rPr lang="fr-BE" smtClean="0"/>
              <a:t>23-04-26</a:t>
            </a:fld>
            <a:endParaRPr lang="fr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0832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415F9-DBE7-4E96-81C5-E2AD6E449F9D}" type="datetime1">
              <a:rPr lang="fr-BE" smtClean="0"/>
              <a:t>23-04-26</a:t>
            </a:fld>
            <a:endParaRPr lang="fr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48865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fr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3D6ED-3486-45F4-AD63-83065DC9573A}" type="datetime1">
              <a:rPr lang="fr-BE" smtClean="0"/>
              <a:t>23-04-26</a:t>
            </a:fld>
            <a:endParaRPr lang="fr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3973C-EA2D-4B51-9256-B20B19F5B2F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37948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emf"/><Relationship Id="rId4" Type="http://schemas.openxmlformats.org/officeDocument/2006/relationships/package" Target="../embeddings/Microsoft_Excel_Worksheet.xlsx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DDCBC0"/>
            </a:gs>
            <a:gs pos="14000">
              <a:srgbClr val="D7E7F5"/>
            </a:gs>
            <a:gs pos="100000">
              <a:schemeClr val="accent2">
                <a:lumMod val="10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6D732971-D957-73AA-7862-280CD464DE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6088086"/>
              </p:ext>
            </p:extLst>
          </p:nvPr>
        </p:nvGraphicFramePr>
        <p:xfrm>
          <a:off x="6982141" y="4479725"/>
          <a:ext cx="4937571" cy="131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571">
                  <a:extLst>
                    <a:ext uri="{9D8B030D-6E8A-4147-A177-3AD203B41FA5}">
                      <a16:colId xmlns:a16="http://schemas.microsoft.com/office/drawing/2014/main" val="2734619252"/>
                    </a:ext>
                  </a:extLst>
                </a:gridCol>
              </a:tblGrid>
              <a:tr h="131147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Présentation </a:t>
                      </a:r>
                      <a:r>
                        <a:rPr lang="nl-BE" sz="2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</a:t>
                      </a:r>
                      <a:r>
                        <a:rPr lang="nl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22 </a:t>
                      </a:r>
                      <a:r>
                        <a:rPr lang="nl-BE" sz="2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avril</a:t>
                      </a:r>
                      <a:r>
                        <a:rPr lang="nl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2026</a:t>
                      </a:r>
                    </a:p>
                    <a:p>
                      <a:pPr algn="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fr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Secrétariat du Conseil National du Travail</a:t>
                      </a:r>
                    </a:p>
                  </a:txBody>
                  <a:tcPr marL="93278" marR="9327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513182"/>
                  </a:ext>
                </a:extLst>
              </a:tr>
            </a:tbl>
          </a:graphicData>
        </a:graphic>
      </p:graphicFrame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4C059FF6-BB3E-775D-D143-6FCB86C9B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766003"/>
              </p:ext>
            </p:extLst>
          </p:nvPr>
        </p:nvGraphicFramePr>
        <p:xfrm>
          <a:off x="272288" y="4546913"/>
          <a:ext cx="4818186" cy="131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8186">
                  <a:extLst>
                    <a:ext uri="{9D8B030D-6E8A-4147-A177-3AD203B41FA5}">
                      <a16:colId xmlns:a16="http://schemas.microsoft.com/office/drawing/2014/main" val="2734619252"/>
                    </a:ext>
                  </a:extLst>
                </a:gridCol>
              </a:tblGrid>
              <a:tr h="1311475">
                <a:tc>
                  <a:txBody>
                    <a:bodyPr/>
                    <a:lstStyle/>
                    <a:p>
                      <a:pPr lvl="0" algn="l">
                        <a:lnSpc>
                          <a:spcPct val="70000"/>
                        </a:lnSpc>
                      </a:pPr>
                      <a:r>
                        <a:rPr lang="nl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itchFamily="34"/>
                        </a:rPr>
                        <a:t>Voorstelling op 22 april 2026</a:t>
                      </a:r>
                    </a:p>
                    <a:p>
                      <a:pPr lvl="0" algn="l">
                        <a:lnSpc>
                          <a:spcPct val="70000"/>
                        </a:lnSpc>
                      </a:pPr>
                      <a:endParaRPr lang="nl-BE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itchFamily="34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nl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itchFamily="34"/>
                        </a:rPr>
                        <a:t>Secretariaat van de Nationale Arbeidsraad</a:t>
                      </a:r>
                    </a:p>
                  </a:txBody>
                  <a:tcPr marL="93278" marR="9327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513182"/>
                  </a:ext>
                </a:extLst>
              </a:tr>
            </a:tbl>
          </a:graphicData>
        </a:graphic>
      </p:graphicFrame>
      <p:sp>
        <p:nvSpPr>
          <p:cNvPr id="9" name="Titel 6">
            <a:extLst>
              <a:ext uri="{FF2B5EF4-FFF2-40B4-BE49-F238E27FC236}">
                <a16:creationId xmlns:a16="http://schemas.microsoft.com/office/drawing/2014/main" id="{20B7CE2F-149B-B959-41FB-651E93C2B3FC}"/>
              </a:ext>
            </a:extLst>
          </p:cNvPr>
          <p:cNvSpPr txBox="1">
            <a:spLocks/>
          </p:cNvSpPr>
          <p:nvPr/>
        </p:nvSpPr>
        <p:spPr>
          <a:xfrm>
            <a:off x="431431" y="1508760"/>
            <a:ext cx="11760569" cy="1583232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nl-NL"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nl-BE" sz="3700" dirty="0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Actieplan psychosociale Risico’s 2026-2030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nl-BE" sz="3700" dirty="0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Plan </a:t>
            </a:r>
            <a:r>
              <a:rPr lang="nl-BE" sz="3700" dirty="0" err="1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d’action</a:t>
            </a:r>
            <a:r>
              <a:rPr lang="nl-BE" sz="3700" dirty="0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 </a:t>
            </a:r>
            <a:r>
              <a:rPr lang="nl-BE" sz="3700" dirty="0" err="1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risques</a:t>
            </a:r>
            <a:r>
              <a:rPr lang="nl-BE" sz="3700" dirty="0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 </a:t>
            </a:r>
            <a:r>
              <a:rPr lang="nl-BE" sz="3700" dirty="0" err="1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psycho-sociaux</a:t>
            </a:r>
            <a:r>
              <a:rPr lang="nl-BE" sz="3700" dirty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E53CB082-0FC0-1A46-ACCB-F85F9935EA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1</a:t>
            </a:fld>
            <a:endParaRPr lang="fr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40CD13B-AEC3-18F0-CD30-2BC81D99ECBE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74C1B076-10F2-F5CD-8ED9-06319B5B652B}"/>
              </a:ext>
            </a:extLst>
          </p:cNvPr>
          <p:cNvSpPr/>
          <p:nvPr/>
        </p:nvSpPr>
        <p:spPr>
          <a:xfrm>
            <a:off x="0" y="1"/>
            <a:ext cx="12192000" cy="611869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000" b="1" dirty="0">
                <a:latin typeface="Arial" panose="020B0604020202020204" pitchFamily="34" charset="0"/>
                <a:cs typeface="Arial" panose="020B0604020202020204" pitchFamily="34" charset="0"/>
              </a:rPr>
              <a:t>PLAN D’ACTION RISQUES PSYCHOSOCIAUX</a:t>
            </a:r>
          </a:p>
          <a:p>
            <a:pPr algn="ctr"/>
            <a:r>
              <a:rPr lang="nl-BE" sz="3000" b="1" dirty="0">
                <a:latin typeface="Arial" panose="020B0604020202020204" pitchFamily="34" charset="0"/>
                <a:cs typeface="Arial" panose="020B0604020202020204" pitchFamily="34" charset="0"/>
              </a:rPr>
              <a:t>2026-2030</a:t>
            </a:r>
          </a:p>
          <a:p>
            <a:pPr algn="ctr"/>
            <a:endParaRPr lang="nl-BE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nl-BE" sz="3000" dirty="0">
                <a:latin typeface="Arial" panose="020B0604020202020204" pitchFamily="34" charset="0"/>
                <a:cs typeface="Arial" panose="020B0604020202020204" pitchFamily="34" charset="0"/>
              </a:rPr>
              <a:t>Hilde Duroi – Bernadette Adnet</a:t>
            </a:r>
          </a:p>
          <a:p>
            <a:pPr algn="ctr"/>
            <a:r>
              <a:rPr lang="nl-BE" sz="3000" dirty="0">
                <a:latin typeface="Arial" panose="020B0604020202020204" pitchFamily="34" charset="0"/>
                <a:cs typeface="Arial" panose="020B0604020202020204" pitchFamily="34" charset="0"/>
              </a:rPr>
              <a:t>22 </a:t>
            </a:r>
            <a:r>
              <a:rPr lang="fr-FR" sz="3000" noProof="0" dirty="0">
                <a:latin typeface="Arial" panose="020B0604020202020204" pitchFamily="34" charset="0"/>
                <a:cs typeface="Arial" panose="020B0604020202020204" pitchFamily="34" charset="0"/>
              </a:rPr>
              <a:t>avril</a:t>
            </a:r>
            <a:r>
              <a:rPr lang="nl-BE" sz="3000" dirty="0">
                <a:latin typeface="Arial" panose="020B0604020202020204" pitchFamily="34" charset="0"/>
                <a:cs typeface="Arial" panose="020B0604020202020204" pitchFamily="34" charset="0"/>
              </a:rPr>
              <a:t> 2026</a:t>
            </a: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1AF84EF0-BF49-4DB4-452E-3D2FCE196A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43471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7D058E-7367-4477-502D-F23A2D05A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C1AC054E-C946-CAC3-98A7-CE62BEAE4DB3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B9E9453-A232-88B6-E72E-E8787CED1E1D}"/>
              </a:ext>
            </a:extLst>
          </p:cNvPr>
          <p:cNvSpPr txBox="1"/>
          <p:nvPr/>
        </p:nvSpPr>
        <p:spPr>
          <a:xfrm>
            <a:off x="1007697" y="1184782"/>
            <a:ext cx="9650820" cy="3660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Prise de connaissance des résultats de l'enquête fin septembre 2025 – retard dû à des agendas très chargés et à l'annulation d’une réunion du CPPT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Approbation du plan d'action au sein du CPPT en février 2026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Plan d'action axé sur les cinq composantes des risques psychosociaux </a:t>
            </a:r>
            <a:b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(organisation du travail, contenu du travail, conditions de travail, conditions de vie au travail, relations de travail)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Initiatives déjà prises en 2024 et plan d'action annuel 2026</a:t>
            </a: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CBF7B8-87CD-4E0D-2BA0-FE4ADEA905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A2CD054F-856E-4297-547D-4E0FF3F05E09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000" b="1" noProof="0" dirty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nl-BE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3C346C7-E271-A4D3-66C3-C0262DC5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2</a:t>
            </a:fld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143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7D058E-7367-4477-502D-F23A2D05A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C1AC054E-C946-CAC3-98A7-CE62BEAE4DB3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B9E9453-A232-88B6-E72E-E8787CED1E1D}"/>
              </a:ext>
            </a:extLst>
          </p:cNvPr>
          <p:cNvSpPr txBox="1"/>
          <p:nvPr/>
        </p:nvSpPr>
        <p:spPr>
          <a:xfrm>
            <a:off x="1007697" y="1184782"/>
            <a:ext cx="9650820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CBF7B8-87CD-4E0D-2BA0-FE4ADEA905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A2CD054F-856E-4297-547D-4E0FF3F05E09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Mesures déjà mises en œuvre</a:t>
            </a:r>
            <a:endParaRPr lang="fr-FR" sz="3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3C346C7-E271-A4D3-66C3-C0262DC5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3</a:t>
            </a:fld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957F6C58-243B-9408-23FD-8E8940F90F42}"/>
              </a:ext>
            </a:extLst>
          </p:cNvPr>
          <p:cNvSpPr txBox="1"/>
          <p:nvPr/>
        </p:nvSpPr>
        <p:spPr>
          <a:xfrm>
            <a:off x="600520" y="1483884"/>
            <a:ext cx="864507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Formation à la gestion des conflits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Aménagement du réfectoire en lieu de rencontre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Descriptions de fonction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Activités visant à renforcer la convivialité (quiz avec le personnel du CCE, sortie, drink)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Possibilité de suivre plusieurs formations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Promotions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Réunion de travail hebdomadaire du service d’études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Description des méthodes de travail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Modernisation de l’informatique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0773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1F83D3-2CB0-DC31-E9E7-F842B7BEA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5B2AFDE1-7B2D-7FDB-A059-2B63310183ED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80B5DD5B-C02A-D6DB-DE62-94A95A928D8B}"/>
              </a:ext>
            </a:extLst>
          </p:cNvPr>
          <p:cNvSpPr txBox="1"/>
          <p:nvPr/>
        </p:nvSpPr>
        <p:spPr>
          <a:xfrm>
            <a:off x="1007697" y="1184782"/>
            <a:ext cx="9650820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F92A7A2-8864-17B1-9ACB-FEA75F2AA6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95F36093-73E4-0E98-1B81-FD36620CDCAA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1.Organisation du travail</a:t>
            </a:r>
            <a:endParaRPr lang="nl-BE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EA592A1-05A1-14A9-F3C4-E15C1CFA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4</a:t>
            </a:fld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DF3F35D5-524F-7B95-5E53-DD4A29844958}"/>
              </a:ext>
            </a:extLst>
          </p:cNvPr>
          <p:cNvSpPr txBox="1"/>
          <p:nvPr/>
        </p:nvSpPr>
        <p:spPr>
          <a:xfrm>
            <a:off x="205740" y="1705451"/>
            <a:ext cx="8938260" cy="34470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B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Facteur de risque 1 – Reconnaissance</a:t>
            </a:r>
            <a:endParaRPr lang="nl-BE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fr-BE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u="sng" dirty="0">
                <a:latin typeface="Arial" panose="020B0604020202020204" pitchFamily="34" charset="0"/>
                <a:cs typeface="Arial" panose="020B0604020202020204" pitchFamily="34" charset="0"/>
              </a:rPr>
              <a:t>Problème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 : sentiment de manque de reconnaissance ; les retours positifs ne sont pas toujours perçus comme crédibles</a:t>
            </a:r>
          </a:p>
          <a:p>
            <a:endParaRPr lang="fr-BE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u="sng" dirty="0"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5150" indent="-285750">
              <a:spcAft>
                <a:spcPts val="1200"/>
              </a:spcAft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Reconnaissance sincère et explicite pour le travail visible et moins visible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5150" indent="-285750">
              <a:spcAft>
                <a:spcPts val="1200"/>
              </a:spcAft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Valorisation des moments importants de la carrière (ancienneté, promotion, départ à la retraite)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65150" indent="-285750">
              <a:spcAft>
                <a:spcPts val="1200"/>
              </a:spcAft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La direction suit une formation en leadership appréciatif</a:t>
            </a: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837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406514-295A-48FC-A209-B22FB130D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B4C23ED3-0988-F439-2CBA-115C402E45EB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3197919-863A-7712-C656-E3044B9DC800}"/>
              </a:ext>
            </a:extLst>
          </p:cNvPr>
          <p:cNvSpPr txBox="1"/>
          <p:nvPr/>
        </p:nvSpPr>
        <p:spPr>
          <a:xfrm>
            <a:off x="1007697" y="1184782"/>
            <a:ext cx="9650820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F3D0CC1-3660-B5AF-10C4-449CA9F8662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21DD73B5-6CA3-A45B-CC24-DC8698878B68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 du travail (suite)</a:t>
            </a:r>
            <a:endParaRPr lang="fr-BE" sz="3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F6BBDC2-C9F3-7ADC-2616-A980009F1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5</a:t>
            </a:fld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F4DF1C85-4A76-6F3B-1ACF-4539C9C9CD09}"/>
              </a:ext>
            </a:extLst>
          </p:cNvPr>
          <p:cNvSpPr txBox="1"/>
          <p:nvPr/>
        </p:nvSpPr>
        <p:spPr>
          <a:xfrm>
            <a:off x="952500" y="1582341"/>
            <a:ext cx="81915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Arial" pitchFamily="34"/>
                <a:ea typeface="Calibri" pitchFamily="34"/>
                <a:cs typeface="Times New Roman" pitchFamily="18"/>
              </a:rPr>
              <a:t>Facteur de risque 2 – Procédures de travail</a:t>
            </a:r>
          </a:p>
          <a:p>
            <a:endParaRPr lang="fr-FR" b="1" noProof="0" dirty="0">
              <a:solidFill>
                <a:srgbClr val="FF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r>
              <a:rPr lang="fr-FR" u="sng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Problème</a:t>
            </a: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 : insatisfaction concernant les procédures de travail existantes</a:t>
            </a:r>
          </a:p>
          <a:p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r>
              <a:rPr lang="fr-FR" u="sng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Actions</a:t>
            </a: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 : déjà partiellement entamées</a:t>
            </a:r>
          </a:p>
          <a:p>
            <a:endParaRPr lang="fr-FR" u="sng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641350" lvl="0" indent="-285750" defTabSz="914400"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Ø"/>
              <a:tabLst>
                <a:tab pos="72231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Clarifier et optimiser les méthodes de travail (à l’aide de modèles)</a:t>
            </a:r>
          </a:p>
          <a:p>
            <a:pPr marL="641350" lvl="0" indent="-285750" defTabSz="914400"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Ø"/>
              <a:tabLst>
                <a:tab pos="72231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Décrire précisément </a:t>
            </a:r>
            <a:r>
              <a:rPr lang="fr-FR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les procédures de travail</a:t>
            </a:r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641350" lvl="0" indent="-285750" defTabSz="914400"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Ø"/>
              <a:tabLst>
                <a:tab pos="72231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Améliorer la communication sur les méthodes de travail : </a:t>
            </a:r>
            <a:r>
              <a:rPr lang="fr-FR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où se trouvent les informations</a:t>
            </a: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 ?</a:t>
            </a:r>
          </a:p>
          <a:p>
            <a:pPr marL="641350" lvl="0" indent="-285750" defTabSz="914400"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Ø"/>
              <a:tabLst>
                <a:tab pos="72231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Étendre les réunions de travail à tous les services</a:t>
            </a:r>
          </a:p>
          <a:p>
            <a:pPr marL="641350" lvl="0" indent="-285750" defTabSz="914400"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Ø"/>
              <a:tabLst>
                <a:tab pos="72231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Formation aux outils informatiques pour tous</a:t>
            </a:r>
          </a:p>
          <a:p>
            <a:pPr marL="641350" lvl="0" indent="-285750" defTabSz="914400">
              <a:spcBef>
                <a:spcPts val="0"/>
              </a:spcBef>
              <a:buClr>
                <a:srgbClr val="CC3300"/>
              </a:buClr>
              <a:buFont typeface="Wingdings" panose="05000000000000000000" pitchFamily="2" charset="2"/>
              <a:buChar char="Ø"/>
              <a:tabLst>
                <a:tab pos="722313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Améliorer la communication interne – par ex. pour les demandes de congé</a:t>
            </a:r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64235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3FE1D1-258A-C6C1-9CBB-0BF89FDDB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7B4B5506-1C47-4750-88E9-8E398075C7E2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2154ECE-5AEA-5BDD-2117-6F90152870BD}"/>
              </a:ext>
            </a:extLst>
          </p:cNvPr>
          <p:cNvSpPr txBox="1"/>
          <p:nvPr/>
        </p:nvSpPr>
        <p:spPr>
          <a:xfrm>
            <a:off x="876300" y="1344436"/>
            <a:ext cx="9782217" cy="4047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BE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Facteur de risque 3 – Répartition des tâches</a:t>
            </a:r>
          </a:p>
          <a:p>
            <a:pPr>
              <a:spcBef>
                <a:spcPts val="600"/>
              </a:spcBef>
            </a:pPr>
            <a:endParaRPr lang="nl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u="sng" dirty="0" err="1">
                <a:latin typeface="Arial" panose="020B0604020202020204" pitchFamily="34" charset="0"/>
                <a:cs typeface="Arial" panose="020B0604020202020204" pitchFamily="34" charset="0"/>
              </a:rPr>
              <a:t>Problème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 sentiment d’une répartition inéquitable des tâches</a:t>
            </a:r>
          </a:p>
          <a:p>
            <a:pPr>
              <a:buFont typeface="Wingdings 3" charset="2"/>
              <a:buChar char=""/>
            </a:pP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BE" u="sng" dirty="0"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endParaRPr lang="fr-BE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Étendre réunions de travail régulières</a:t>
            </a:r>
            <a:b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Objectiver répartition des tâches =&gt; chaque service développe son système</a:t>
            </a:r>
            <a:b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Attribuer les tâches sur la base des critères : compétences, charge de travail, intérêts, transfert de connaissances</a:t>
            </a:r>
          </a:p>
          <a:p>
            <a:pPr lvl="1">
              <a:buClr>
                <a:srgbClr val="CC3300"/>
              </a:buClr>
            </a:pPr>
            <a:endParaRPr lang="fr-B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BE" dirty="0">
                <a:latin typeface="Arial" panose="020B0604020202020204" pitchFamily="34" charset="0"/>
                <a:cs typeface="Arial" panose="020B0604020202020204" pitchFamily="34" charset="0"/>
              </a:rPr>
              <a:t>La direction veille à l’équité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8193E1B-3B44-BF09-F945-6AF5A08E252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83634E49-E070-2C79-5084-EAE420338AB5}"/>
              </a:ext>
            </a:extLst>
          </p:cNvPr>
          <p:cNvSpPr/>
          <p:nvPr/>
        </p:nvSpPr>
        <p:spPr>
          <a:xfrm>
            <a:off x="0" y="0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 du travail (suite)</a:t>
            </a:r>
            <a:endParaRPr lang="fr-BE" sz="3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FB59EBBE-DE1D-646F-100E-FB4756EB7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6</a:t>
            </a:fld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24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A7AC39-1B42-FC9F-C504-F913BD5EB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DA1B280B-CA53-9B36-76B1-725D6C39D3DB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B2673B3-5300-19B4-E6E0-A933215517BF}"/>
              </a:ext>
            </a:extLst>
          </p:cNvPr>
          <p:cNvSpPr txBox="1"/>
          <p:nvPr/>
        </p:nvSpPr>
        <p:spPr>
          <a:xfrm>
            <a:off x="1007697" y="1184782"/>
            <a:ext cx="9650820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64D154D-3034-0BF5-8351-0FA954986C9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47009CC1-C32F-0C3E-AD87-40106EFF25AE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Contenu du travail</a:t>
            </a:r>
            <a:endParaRPr lang="fr-FR" sz="3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04D6525A-DBD7-F7C8-6786-A7FC09949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7</a:t>
            </a:fld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16C61A4-19CD-43D8-0B7D-02EB7A346877}"/>
              </a:ext>
            </a:extLst>
          </p:cNvPr>
          <p:cNvSpPr txBox="1"/>
          <p:nvPr/>
        </p:nvSpPr>
        <p:spPr>
          <a:xfrm>
            <a:off x="556259" y="1565756"/>
            <a:ext cx="9291125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Arial" pitchFamily="34"/>
                <a:ea typeface="Calibri" pitchFamily="34"/>
                <a:cs typeface="Times New Roman" pitchFamily="18"/>
              </a:rPr>
              <a:t>Facteur de risque – Charge mentale</a:t>
            </a:r>
          </a:p>
          <a:p>
            <a:endParaRPr lang="fr-FR" b="1" noProof="0" dirty="0">
              <a:solidFill>
                <a:srgbClr val="FF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r>
              <a:rPr lang="fr-FR" u="sng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Problème</a:t>
            </a: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 : le manque de clarté </a:t>
            </a:r>
            <a:r>
              <a:rPr lang="fr-FR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quant aux positions des membres est source de stress</a:t>
            </a:r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r>
              <a:rPr lang="fr-FR" u="sng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Actions</a:t>
            </a: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 :</a:t>
            </a:r>
          </a:p>
          <a:p>
            <a:endParaRPr lang="fr-FR" u="sng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sz="1800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Sensibilisation des membres par l’intermédiaire du </a:t>
            </a:r>
            <a:r>
              <a:rPr lang="fr-FR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Président et de la direction, et, si nécessaire, prise d’initiatives avec des propositions</a:t>
            </a:r>
            <a:endParaRPr lang="fr-FR" sz="1800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sz="1800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sz="1800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Possibilité de concertation avec les collaborateurs après la réunion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sz="1800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sz="1800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Les collaborateurs sont invités à signaler tout problème </a:t>
            </a:r>
            <a:r>
              <a:rPr lang="fr-FR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dès qu’il se présente</a:t>
            </a:r>
            <a:endParaRPr lang="fr-FR" sz="1800" noProof="0" dirty="0">
              <a:solidFill>
                <a:srgbClr val="FF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5518845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9F0ECD-407A-5D3C-E0C4-23177AA5E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EC8C1DC3-F043-CEDF-4FAC-1C2588E4D5C6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3781B6C1-7CC9-25C6-DC90-3A846A01A76E}"/>
              </a:ext>
            </a:extLst>
          </p:cNvPr>
          <p:cNvSpPr txBox="1"/>
          <p:nvPr/>
        </p:nvSpPr>
        <p:spPr>
          <a:xfrm>
            <a:off x="1007697" y="1184782"/>
            <a:ext cx="9650820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F4FF9D2-E29F-8D30-1F97-8E51B1A379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0DE45FCB-AD5D-2FB3-EBE8-A1AF3BF8EEC9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Conditions de travail</a:t>
            </a:r>
            <a:endParaRPr lang="nl-BE" sz="3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E5BC6E8-AC9C-3F99-59A4-FA405BFA0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8</a:t>
            </a:fld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54D152BE-5355-9B61-D534-98FEA9FFFFE4}"/>
              </a:ext>
            </a:extLst>
          </p:cNvPr>
          <p:cNvSpPr txBox="1"/>
          <p:nvPr/>
        </p:nvSpPr>
        <p:spPr>
          <a:xfrm>
            <a:off x="617220" y="1443841"/>
            <a:ext cx="10425918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Facteur de risque 1 – Possibilités de carrière</a:t>
            </a:r>
          </a:p>
          <a:p>
            <a:endParaRPr lang="fr-FR" u="sng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u="sng" noProof="0" dirty="0">
                <a:latin typeface="Arial" panose="020B0604020202020204" pitchFamily="34" charset="0"/>
                <a:cs typeface="Arial" panose="020B0604020202020204" pitchFamily="34" charset="0"/>
              </a:rPr>
              <a:t>Problème</a:t>
            </a: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endParaRPr lang="fr-FR" u="sng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Possibilités d’évolution limitées en raison d’une carrière peu verticale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Défi supplémentaire pour les collaborateurs contractuels</a:t>
            </a:r>
          </a:p>
          <a:p>
            <a:endParaRPr lang="fr-FR" u="sng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u="sng" noProof="0" dirty="0"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endParaRPr lang="fr-FR" u="sng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fr-FR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border carrière lors des entretiens de suivi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Examiner</a:t>
            </a:r>
            <a:r>
              <a:rPr lang="fr-FR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 formations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fr-FR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ommunication claire sur les critères de promotion sur la base de la description des fonctions et via la fiche de carrière individuelle</a:t>
            </a:r>
            <a:endParaRPr lang="fr-FR" sz="1800" u="sng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Font typeface="Wingdings 3" charset="2"/>
              <a:buChar char=""/>
            </a:pPr>
            <a:endParaRPr lang="fr-FR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6140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37F888-972D-8097-D425-0960B0F2F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72171388-6594-77A8-EB73-662ECBA8A952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46E8794-7187-B9A1-A70C-B73172540DD2}"/>
              </a:ext>
            </a:extLst>
          </p:cNvPr>
          <p:cNvSpPr txBox="1"/>
          <p:nvPr/>
        </p:nvSpPr>
        <p:spPr>
          <a:xfrm>
            <a:off x="1007697" y="1184782"/>
            <a:ext cx="9650820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44489B0-71A8-DA07-EB9B-57E69B53BA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F1169F47-0C86-A338-E758-E7ECDA05B7ED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Conditions de travail (suite)</a:t>
            </a:r>
            <a:endParaRPr lang="fr-FR" sz="3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8059D0A-83C0-6007-7F42-620C9579E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9</a:t>
            </a:fld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CA1F132-09DA-D45E-4691-823089AC5B90}"/>
              </a:ext>
            </a:extLst>
          </p:cNvPr>
          <p:cNvSpPr txBox="1"/>
          <p:nvPr/>
        </p:nvSpPr>
        <p:spPr>
          <a:xfrm>
            <a:off x="457199" y="2136339"/>
            <a:ext cx="10585939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Arial" pitchFamily="34"/>
                <a:ea typeface="Calibri" pitchFamily="34"/>
                <a:cs typeface="Times New Roman" pitchFamily="18"/>
              </a:rPr>
              <a:t>Facteur de risque 2 – Incertitudes quant à l’avenir du Conseil</a:t>
            </a:r>
          </a:p>
          <a:p>
            <a:endParaRPr lang="fr-FR" b="1" noProof="0" dirty="0">
              <a:solidFill>
                <a:srgbClr val="FF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r>
              <a:rPr lang="fr-FR" u="sng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Problème</a:t>
            </a: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 : incertitudes concernant l’avenir de l’organisation et le fonctionnement futur</a:t>
            </a:r>
          </a:p>
          <a:p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r>
              <a:rPr lang="fr-FR" u="sng" noProof="0" dirty="0">
                <a:latin typeface="Arial" panose="020B0604020202020204" pitchFamily="34" charset="0"/>
                <a:cs typeface="Arial" panose="020B0604020202020204" pitchFamily="34" charset="0"/>
              </a:rPr>
              <a:t>Actions</a:t>
            </a: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Réunions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régulières </a:t>
            </a:r>
            <a:r>
              <a:rPr lang="fr-FR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du personnel avec des informations claires concernant le développement des synergies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sz="1800" noProof="0" dirty="0">
                <a:latin typeface="Arial" panose="020B0604020202020204" pitchFamily="34" charset="0"/>
                <a:cs typeface="Arial" panose="020B0604020202020204" pitchFamily="34" charset="0"/>
              </a:rPr>
              <a:t>À moyen terme : assurer une transition en douceur avec la nouvelle équipe de direction (ce qui dépendra également des membres)</a:t>
            </a:r>
            <a:endParaRPr lang="fr-FR" sz="1800" noProof="0" dirty="0"/>
          </a:p>
        </p:txBody>
      </p:sp>
    </p:spTree>
    <p:extLst>
      <p:ext uri="{BB962C8B-B14F-4D97-AF65-F5344CB8AC3E}">
        <p14:creationId xmlns:p14="http://schemas.microsoft.com/office/powerpoint/2010/main" val="1282466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9C17FB-EC26-7002-703D-CAB8AD7FF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D679AB43-99D6-1E26-10E1-78846035E769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FDEC8BCC-8929-43EE-D119-A42AC3CE6B1A}"/>
              </a:ext>
            </a:extLst>
          </p:cNvPr>
          <p:cNvSpPr txBox="1"/>
          <p:nvPr/>
        </p:nvSpPr>
        <p:spPr>
          <a:xfrm>
            <a:off x="464820" y="1184782"/>
            <a:ext cx="10193697" cy="4923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r>
              <a:rPr lang="fr-FR" b="1" noProof="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Facteur de risque 1 – Relations entre collègues / climat de travail / violence verbale / harcèlement</a:t>
            </a:r>
          </a:p>
          <a:p>
            <a:endParaRPr lang="fr-FR" b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u="sng" noProof="0" dirty="0">
                <a:latin typeface="Arial" panose="020B0604020202020204" pitchFamily="34" charset="0"/>
                <a:cs typeface="Arial" panose="020B0604020202020204" pitchFamily="34" charset="0"/>
              </a:rPr>
              <a:t>Problème</a:t>
            </a: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 : relations difficiles entre collègues (tensions structurelles, comportements verbaux agressifs, mesures de représailles)</a:t>
            </a:r>
          </a:p>
          <a:p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u="sng" noProof="0" dirty="0">
                <a:latin typeface="Arial" panose="020B0604020202020204" pitchFamily="34" charset="0"/>
                <a:cs typeface="Arial" panose="020B0604020202020204" pitchFamily="34" charset="0"/>
              </a:rPr>
              <a:t>Actions déjà entamées</a:t>
            </a: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b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Formation à la gestion des conflits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Team-building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Réfectoire aménagé-espace de rencontre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Activités sociales en dehors des heures de travail</a:t>
            </a:r>
          </a:p>
          <a:p>
            <a:pPr>
              <a:tabLst>
                <a:tab pos="1255713" algn="l"/>
              </a:tabLst>
            </a:pPr>
            <a:r>
              <a:rPr lang="fr-FR" noProof="0" dirty="0"/>
              <a:t> 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2C71582-D8B8-A892-ED5E-21062EC6E7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EEE1D361-7A2D-328C-B2C8-CF8C8F2CF7F9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32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Relations interpersonnelles</a:t>
            </a:r>
            <a:endParaRPr lang="fr-BE" sz="3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42DD164-7AFB-3A0C-07AF-C81CC61E6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10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30199F5-58FA-5CF6-B795-EE98820F91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3879" y="2964376"/>
            <a:ext cx="3277403" cy="2879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097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35D64-7893-9E3D-1B8B-439DC96085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DB0B1755-D8E4-22C1-9C7D-8A408779C761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D330706-FFAF-4B63-99CC-F9D3D1A1AD97}"/>
              </a:ext>
            </a:extLst>
          </p:cNvPr>
          <p:cNvSpPr txBox="1"/>
          <p:nvPr/>
        </p:nvSpPr>
        <p:spPr>
          <a:xfrm>
            <a:off x="1007697" y="1184782"/>
            <a:ext cx="9650820" cy="4644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r>
              <a:rPr lang="fr-FR" u="sng" noProof="0" dirty="0">
                <a:latin typeface="Arial" panose="020B0604020202020204" pitchFamily="34" charset="0"/>
                <a:cs typeface="Arial" panose="020B0604020202020204" pitchFamily="34" charset="0"/>
              </a:rPr>
              <a:t>Nouvelles actions</a:t>
            </a: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</a:p>
          <a:p>
            <a:endParaRPr lang="fr-FR" u="sng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Formation à la communication non violente pour tous &amp; toutes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Rappel de la responsabilité individuelle à travers valeurs fédérales et code déontologique (intégration dans le règlement de travail et dans la culture organisationnelle)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Coaching des seniors dans leur rôle de mentor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Éventuellement : formation à l’assertivité, time management, stress etc. (en fonction des besoins)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Accompagnement par le service externe de prévention (éventuel)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B20ADC4-A5BB-C77E-DEC8-863C3334B8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B8795661-9BB6-4D4D-6196-7558BC159C65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 interpersonnelles (suite)</a:t>
            </a:r>
            <a:endParaRPr lang="fr-FR" sz="3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4AE4D3A-13BA-919D-A71C-BD61946DD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11</a:t>
            </a:fld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6788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453E7B-BB9D-F4E1-CFA1-19FDBF471B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355F3620-C4D3-C2CD-5B68-F3B267233237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F6F7779-998C-0646-076E-9A9F4F25A3B2}"/>
              </a:ext>
            </a:extLst>
          </p:cNvPr>
          <p:cNvSpPr txBox="1"/>
          <p:nvPr/>
        </p:nvSpPr>
        <p:spPr>
          <a:xfrm>
            <a:off x="472440" y="1300894"/>
            <a:ext cx="1018607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rgbClr val="FF0000"/>
                </a:solidFill>
                <a:latin typeface="Arial" pitchFamily="34"/>
                <a:ea typeface="Calibri" pitchFamily="34"/>
                <a:cs typeface="Times New Roman" pitchFamily="18"/>
              </a:rPr>
              <a:t>Facteur de risque 2 – Relations avec la direction</a:t>
            </a:r>
          </a:p>
          <a:p>
            <a:endParaRPr lang="fr-FR" b="1" u="sng" noProof="0" dirty="0">
              <a:solidFill>
                <a:srgbClr val="FF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r>
              <a:rPr lang="fr-FR" u="sng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Problèmes</a:t>
            </a: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 : les relations avec la direction sont difficiles sur certains points</a:t>
            </a:r>
          </a:p>
          <a:p>
            <a:endParaRPr lang="fr-FR" u="sng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r>
              <a:rPr lang="fr-FR" u="sng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Actions</a:t>
            </a: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 :</a:t>
            </a:r>
          </a:p>
          <a:p>
            <a:endParaRPr lang="fr-FR" u="sng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Renforcer la communication par le biais de réunions de travail et d’entretiens de suivi (déjà en cours)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Coaching de la direction (leadership relationnel, régulation des émotions, communication non violente)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Élaborer une procédure de </a:t>
            </a:r>
            <a:r>
              <a:rPr lang="fr-FR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gestion des conflits (en collaboration </a:t>
            </a: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avec le CCE)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Feed-back rapide, direct et constructif (tant positif que négatif)</a:t>
            </a:r>
          </a:p>
          <a:p>
            <a:pPr marL="742950" lvl="1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solidFill>
                  <a:srgbClr val="000000"/>
                </a:solidFill>
                <a:latin typeface="Arial" pitchFamily="34"/>
                <a:ea typeface="Calibri" pitchFamily="34"/>
                <a:cs typeface="Times New Roman" pitchFamily="18"/>
              </a:rPr>
              <a:t>Suivi transparent en cas de difficultés de fonctionnement (sur la base des descriptions de fonction, constitution d’un dossier, parcours d’amélioration)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A45DB98-F53A-D9C2-04CA-E23AF4FA81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362D473F-FD2D-D0A2-26ED-8A90E5F546E7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 interpersonnelles (suite)</a:t>
            </a:r>
            <a:endParaRPr lang="fr-FR" sz="3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30AC00CD-9556-0C1B-E0C1-CC4051AA1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12</a:t>
            </a:fld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371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7F651C-8BEB-5F3D-1E8F-8CE4DCECD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E8401F1C-A7D2-386F-AC83-FA6F32201E96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E58058DA-1B65-C90A-2277-B7B112EB26DB}"/>
              </a:ext>
            </a:extLst>
          </p:cNvPr>
          <p:cNvSpPr txBox="1"/>
          <p:nvPr/>
        </p:nvSpPr>
        <p:spPr>
          <a:xfrm>
            <a:off x="563880" y="1184782"/>
            <a:ext cx="10094637" cy="32591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Analyse des risques tous les 5 ans =&gt; donc 5 ans pour la mise en œuvre 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Engagement</a:t>
            </a: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 à démarrer rapidement les mesures de prévention collectives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endParaRPr lang="fr-FR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Ø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 Intégration dans :</a:t>
            </a:r>
          </a:p>
          <a:p>
            <a:pPr marL="742950" lvl="1" indent="-285750">
              <a:buClr>
                <a:srgbClr val="CC3300"/>
              </a:buClr>
              <a:buFont typeface="Courier New" panose="02070309020205020404" pitchFamily="49" charset="0"/>
              <a:buChar char="o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Le plan global de prévention quinquennal</a:t>
            </a:r>
          </a:p>
          <a:p>
            <a:pPr marL="742950" lvl="1" indent="-285750">
              <a:buClr>
                <a:srgbClr val="CC3300"/>
              </a:buClr>
              <a:buFont typeface="Courier New" panose="02070309020205020404" pitchFamily="49" charset="0"/>
              <a:buChar char="o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Le plan d’action annuel du service interne</a:t>
            </a:r>
          </a:p>
          <a:p>
            <a:pPr marL="742950" lvl="1" indent="-285750">
              <a:buClr>
                <a:srgbClr val="CC3300"/>
              </a:buClr>
              <a:buFont typeface="Courier New" panose="02070309020205020404" pitchFamily="49" charset="0"/>
              <a:buChar char="o"/>
            </a:pPr>
            <a:r>
              <a:rPr lang="fr-FR" noProof="0" dirty="0">
                <a:latin typeface="Arial" panose="020B0604020202020204" pitchFamily="34" charset="0"/>
                <a:cs typeface="Arial" panose="020B0604020202020204" pitchFamily="34" charset="0"/>
              </a:rPr>
              <a:t>L’évaluation lors de toute modification ayant un impact sur les risques psychosociaux</a:t>
            </a: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noProof="0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AF6B7C-C97A-7C33-2856-20707E110C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96FF8079-5A6F-79D5-3109-F380608DF2DB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noProof="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Mise en œuvre du plan d’action</a:t>
            </a:r>
            <a:endParaRPr lang="fr-FR" sz="3000" b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112E4C9B-23D6-7ACD-CF22-8365C24F4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13</a:t>
            </a:fld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9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CBC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295C32-375A-836D-F47B-7717A5DB4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vak 6">
            <a:extLst>
              <a:ext uri="{FF2B5EF4-FFF2-40B4-BE49-F238E27FC236}">
                <a16:creationId xmlns:a16="http://schemas.microsoft.com/office/drawing/2014/main" id="{C5CFA7B2-3FDE-29F0-2E3C-3754F433CD34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92584ECF-8318-B916-4977-B64738108E84}"/>
              </a:ext>
            </a:extLst>
          </p:cNvPr>
          <p:cNvSpPr txBox="1"/>
          <p:nvPr/>
        </p:nvSpPr>
        <p:spPr>
          <a:xfrm>
            <a:off x="1007697" y="1184782"/>
            <a:ext cx="9650820" cy="766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  <a:p>
            <a:pPr marL="285750" lvl="0" indent="-285750">
              <a:lnSpc>
                <a:spcPct val="107000"/>
              </a:lnSpc>
              <a:spcAft>
                <a:spcPts val="800"/>
              </a:spcAft>
              <a:buClr>
                <a:srgbClr val="C00000"/>
              </a:buClr>
              <a:buFont typeface="Wingdings" panose="05000000000000000000" pitchFamily="2" charset="2"/>
              <a:buChar char="Ø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BE" dirty="0">
              <a:solidFill>
                <a:srgbClr val="000000"/>
              </a:solidFill>
              <a:latin typeface="Arial" pitchFamily="34"/>
              <a:ea typeface="Calibri" pitchFamily="34"/>
              <a:cs typeface="Times New Roman" pitchFamily="1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22E6153-9250-A053-8E4C-1F454162E0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279771F3-759E-CD2D-E877-F38EB03DAD1C}"/>
              </a:ext>
            </a:extLst>
          </p:cNvPr>
          <p:cNvSpPr/>
          <p:nvPr/>
        </p:nvSpPr>
        <p:spPr>
          <a:xfrm>
            <a:off x="0" y="1"/>
            <a:ext cx="12192000" cy="1184782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3000" b="1" dirty="0">
                <a:latin typeface="Arial" panose="020B0604020202020204" pitchFamily="34" charset="0"/>
                <a:cs typeface="Arial" panose="020B0604020202020204" pitchFamily="34" charset="0"/>
              </a:rPr>
              <a:t>Aperçu de la chronologie – actions en continu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63F7B64-C7F9-98D7-DC81-96071AA34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>
                <a:solidFill>
                  <a:schemeClr val="bg1"/>
                </a:solidFill>
              </a:rPr>
              <a:t>14</a:t>
            </a:fld>
            <a:endParaRPr lang="fr-BE" dirty="0">
              <a:solidFill>
                <a:schemeClr val="bg1"/>
              </a:solidFill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25013FD-5CE6-396C-B2C6-4612E641BA2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4263417"/>
              </p:ext>
            </p:extLst>
          </p:nvPr>
        </p:nvGraphicFramePr>
        <p:xfrm>
          <a:off x="5440363" y="3240088"/>
          <a:ext cx="1311275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1311634" imgH="375511" progId="Excel.Sheet.12">
                  <p:embed/>
                </p:oleObj>
              </mc:Choice>
              <mc:Fallback>
                <p:oleObj name="Worksheet" r:id="rId4" imgW="1311634" imgH="37551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0363" y="3240088"/>
                        <a:ext cx="1311275" cy="376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F88E5A17-B2E9-615C-C194-74191D41D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451589"/>
              </p:ext>
            </p:extLst>
          </p:nvPr>
        </p:nvGraphicFramePr>
        <p:xfrm>
          <a:off x="436957" y="1284434"/>
          <a:ext cx="10982960" cy="44422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65284">
                  <a:extLst>
                    <a:ext uri="{9D8B030D-6E8A-4147-A177-3AD203B41FA5}">
                      <a16:colId xmlns:a16="http://schemas.microsoft.com/office/drawing/2014/main" val="540436051"/>
                    </a:ext>
                  </a:extLst>
                </a:gridCol>
                <a:gridCol w="4956689">
                  <a:extLst>
                    <a:ext uri="{9D8B030D-6E8A-4147-A177-3AD203B41FA5}">
                      <a16:colId xmlns:a16="http://schemas.microsoft.com/office/drawing/2014/main" val="888403657"/>
                    </a:ext>
                  </a:extLst>
                </a:gridCol>
                <a:gridCol w="3660987">
                  <a:extLst>
                    <a:ext uri="{9D8B030D-6E8A-4147-A177-3AD203B41FA5}">
                      <a16:colId xmlns:a16="http://schemas.microsoft.com/office/drawing/2014/main" val="4209651195"/>
                    </a:ext>
                  </a:extLst>
                </a:gridCol>
              </a:tblGrid>
              <a:tr h="2395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500" u="none" strike="noStrike" baseline="0" noProof="0" dirty="0">
                          <a:effectLst/>
                        </a:rPr>
                        <a:t> </a:t>
                      </a:r>
                      <a:endParaRPr lang="fr-FR" sz="5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3598" marR="3598" marT="32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Quoi ?  </a:t>
                      </a:r>
                      <a:endParaRPr lang="fr-FR" sz="14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4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 ?</a:t>
                      </a:r>
                      <a:endParaRPr lang="fr-FR" sz="14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564142"/>
                  </a:ext>
                </a:extLst>
              </a:tr>
              <a:tr h="274695">
                <a:tc rowSpan="1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r-FR" sz="18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CONTINU</a:t>
                      </a:r>
                      <a:endParaRPr lang="fr-FR" sz="18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41564" marB="41564" vert="wordArtVert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reconnaissance réelle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Direction mais également entre collègues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607410"/>
                  </a:ext>
                </a:extLst>
              </a:tr>
              <a:tr h="354520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mettre des moments de carrière en évidence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Initiative RH 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1433674"/>
                  </a:ext>
                </a:extLst>
              </a:tr>
              <a:tr h="365118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clarifier et décrire les méthodes de travail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Pont + services + DIR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330718"/>
                  </a:ext>
                </a:extLst>
              </a:tr>
              <a:tr h="299698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communication sur méthodes de travail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 + pont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117281"/>
                  </a:ext>
                </a:extLst>
              </a:tr>
              <a:tr h="194931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suivi des tâches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Dans chaque </a:t>
                      </a:r>
                      <a:r>
                        <a:rPr lang="fr-FR" sz="1200" u="none" strike="noStrike" baseline="0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+ DIR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0397196"/>
                  </a:ext>
                </a:extLst>
              </a:tr>
              <a:tr h="274695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veiller sur équité tâches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68313"/>
                  </a:ext>
                </a:extLst>
              </a:tr>
              <a:tr h="194931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sensibiliser via le Président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Président + DIR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9441922"/>
                  </a:ext>
                </a:extLst>
              </a:tr>
              <a:tr h="455542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sensibiliser les membres + proposition de texte de la </a:t>
                      </a:r>
                      <a:r>
                        <a:rPr lang="fr-FR" sz="1100" u="none" strike="noStrike" baseline="0" noProof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</a:t>
                      </a: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100" u="none" strike="noStrike" baseline="0" noProof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évt</a:t>
                      </a: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 + Président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093469"/>
                  </a:ext>
                </a:extLst>
              </a:tr>
              <a:tr h="299698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collaborateurs signalent les problèmes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Service d’études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639061"/>
                  </a:ext>
                </a:extLst>
              </a:tr>
              <a:tr h="274695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concertation après réunion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 + service d’études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112079"/>
                  </a:ext>
                </a:extLst>
              </a:tr>
              <a:tr h="274695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Feed-back rapide et direct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DIR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102086"/>
                  </a:ext>
                </a:extLst>
              </a:tr>
              <a:tr h="299698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améliorer communication interne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 (+ CCE) + DIR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400016"/>
                  </a:ext>
                </a:extLst>
              </a:tr>
              <a:tr h="365118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formation time management, stress, </a:t>
                      </a:r>
                      <a:r>
                        <a:rPr lang="fr-FR" sz="1100" u="none" strike="noStrike" baseline="0" noProof="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etc</a:t>
                      </a: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RH sur demande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3991816"/>
                  </a:ext>
                </a:extLst>
              </a:tr>
              <a:tr h="274695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1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stimuler usage réfectoire en tant que lieu de rencontre</a:t>
                      </a:r>
                      <a:endParaRPr lang="fr-FR" sz="11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r-FR" sz="1200" u="none" strike="noStrike" baseline="0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Tout le monde</a:t>
                      </a:r>
                      <a:endParaRPr lang="fr-FR" sz="1200" b="0" i="0" u="none" strike="noStrike" baseline="0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598" marR="3598" marT="327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CB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3337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26611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EA468B-D133-CC38-6EF7-842214528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39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sX0" fmla="*/ 0 w 10515600"/>
              <a:gd name="csY0" fmla="*/ 0 h 5416094"/>
              <a:gd name="csX1" fmla="*/ 552069 w 10515600"/>
              <a:gd name="csY1" fmla="*/ 0 h 5416094"/>
              <a:gd name="csX2" fmla="*/ 893826 w 10515600"/>
              <a:gd name="csY2" fmla="*/ 0 h 5416094"/>
              <a:gd name="csX3" fmla="*/ 1761363 w 10515600"/>
              <a:gd name="csY3" fmla="*/ 0 h 5416094"/>
              <a:gd name="csX4" fmla="*/ 2313432 w 10515600"/>
              <a:gd name="csY4" fmla="*/ 0 h 5416094"/>
              <a:gd name="csX5" fmla="*/ 2865501 w 10515600"/>
              <a:gd name="csY5" fmla="*/ 0 h 5416094"/>
              <a:gd name="csX6" fmla="*/ 3733038 w 10515600"/>
              <a:gd name="csY6" fmla="*/ 0 h 5416094"/>
              <a:gd name="csX7" fmla="*/ 4179951 w 10515600"/>
              <a:gd name="csY7" fmla="*/ 0 h 5416094"/>
              <a:gd name="csX8" fmla="*/ 5047488 w 10515600"/>
              <a:gd name="csY8" fmla="*/ 0 h 5416094"/>
              <a:gd name="csX9" fmla="*/ 5915025 w 10515600"/>
              <a:gd name="csY9" fmla="*/ 0 h 5416094"/>
              <a:gd name="csX10" fmla="*/ 6572250 w 10515600"/>
              <a:gd name="csY10" fmla="*/ 0 h 5416094"/>
              <a:gd name="csX11" fmla="*/ 7439787 w 10515600"/>
              <a:gd name="csY11" fmla="*/ 0 h 5416094"/>
              <a:gd name="csX12" fmla="*/ 7991856 w 10515600"/>
              <a:gd name="csY12" fmla="*/ 0 h 5416094"/>
              <a:gd name="csX13" fmla="*/ 8543925 w 10515600"/>
              <a:gd name="csY13" fmla="*/ 0 h 5416094"/>
              <a:gd name="csX14" fmla="*/ 9306306 w 10515600"/>
              <a:gd name="csY14" fmla="*/ 0 h 5416094"/>
              <a:gd name="csX15" fmla="*/ 9858375 w 10515600"/>
              <a:gd name="csY15" fmla="*/ 0 h 5416094"/>
              <a:gd name="csX16" fmla="*/ 10515600 w 10515600"/>
              <a:gd name="csY16" fmla="*/ 0 h 5416094"/>
              <a:gd name="csX17" fmla="*/ 10515600 w 10515600"/>
              <a:gd name="csY17" fmla="*/ 785334 h 5416094"/>
              <a:gd name="csX18" fmla="*/ 10515600 w 10515600"/>
              <a:gd name="csY18" fmla="*/ 1516506 h 5416094"/>
              <a:gd name="csX19" fmla="*/ 10515600 w 10515600"/>
              <a:gd name="csY19" fmla="*/ 2247679 h 5416094"/>
              <a:gd name="csX20" fmla="*/ 10515600 w 10515600"/>
              <a:gd name="csY20" fmla="*/ 2762208 h 5416094"/>
              <a:gd name="csX21" fmla="*/ 10515600 w 10515600"/>
              <a:gd name="csY21" fmla="*/ 3330898 h 5416094"/>
              <a:gd name="csX22" fmla="*/ 10515600 w 10515600"/>
              <a:gd name="csY22" fmla="*/ 4062071 h 5416094"/>
              <a:gd name="csX23" fmla="*/ 10515600 w 10515600"/>
              <a:gd name="csY23" fmla="*/ 4684921 h 5416094"/>
              <a:gd name="csX24" fmla="*/ 10515600 w 10515600"/>
              <a:gd name="csY24" fmla="*/ 5416094 h 5416094"/>
              <a:gd name="csX25" fmla="*/ 9753219 w 10515600"/>
              <a:gd name="csY25" fmla="*/ 5416094 h 5416094"/>
              <a:gd name="csX26" fmla="*/ 9411462 w 10515600"/>
              <a:gd name="csY26" fmla="*/ 5416094 h 5416094"/>
              <a:gd name="csX27" fmla="*/ 8754237 w 10515600"/>
              <a:gd name="csY27" fmla="*/ 5416094 h 5416094"/>
              <a:gd name="csX28" fmla="*/ 8307324 w 10515600"/>
              <a:gd name="csY28" fmla="*/ 5416094 h 5416094"/>
              <a:gd name="csX29" fmla="*/ 7544943 w 10515600"/>
              <a:gd name="csY29" fmla="*/ 5416094 h 5416094"/>
              <a:gd name="csX30" fmla="*/ 7098030 w 10515600"/>
              <a:gd name="csY30" fmla="*/ 5416094 h 5416094"/>
              <a:gd name="csX31" fmla="*/ 6335649 w 10515600"/>
              <a:gd name="csY31" fmla="*/ 5416094 h 5416094"/>
              <a:gd name="csX32" fmla="*/ 5993892 w 10515600"/>
              <a:gd name="csY32" fmla="*/ 5416094 h 5416094"/>
              <a:gd name="csX33" fmla="*/ 5231511 w 10515600"/>
              <a:gd name="csY33" fmla="*/ 5416094 h 5416094"/>
              <a:gd name="csX34" fmla="*/ 4784598 w 10515600"/>
              <a:gd name="csY34" fmla="*/ 5416094 h 5416094"/>
              <a:gd name="csX35" fmla="*/ 4442841 w 10515600"/>
              <a:gd name="csY35" fmla="*/ 5416094 h 5416094"/>
              <a:gd name="csX36" fmla="*/ 3995928 w 10515600"/>
              <a:gd name="csY36" fmla="*/ 5416094 h 5416094"/>
              <a:gd name="csX37" fmla="*/ 3233547 w 10515600"/>
              <a:gd name="csY37" fmla="*/ 5416094 h 5416094"/>
              <a:gd name="csX38" fmla="*/ 2786634 w 10515600"/>
              <a:gd name="csY38" fmla="*/ 5416094 h 5416094"/>
              <a:gd name="csX39" fmla="*/ 2444877 w 10515600"/>
              <a:gd name="csY39" fmla="*/ 5416094 h 5416094"/>
              <a:gd name="csX40" fmla="*/ 1997964 w 10515600"/>
              <a:gd name="csY40" fmla="*/ 5416094 h 5416094"/>
              <a:gd name="csX41" fmla="*/ 1445895 w 10515600"/>
              <a:gd name="csY41" fmla="*/ 5416094 h 5416094"/>
              <a:gd name="csX42" fmla="*/ 788670 w 10515600"/>
              <a:gd name="csY42" fmla="*/ 5416094 h 5416094"/>
              <a:gd name="csX43" fmla="*/ 0 w 10515600"/>
              <a:gd name="csY43" fmla="*/ 5416094 h 5416094"/>
              <a:gd name="csX44" fmla="*/ 0 w 10515600"/>
              <a:gd name="csY44" fmla="*/ 4630760 h 5416094"/>
              <a:gd name="csX45" fmla="*/ 0 w 10515600"/>
              <a:gd name="csY45" fmla="*/ 3953749 h 5416094"/>
              <a:gd name="csX46" fmla="*/ 0 w 10515600"/>
              <a:gd name="csY46" fmla="*/ 3276737 h 5416094"/>
              <a:gd name="csX47" fmla="*/ 0 w 10515600"/>
              <a:gd name="csY47" fmla="*/ 2599725 h 5416094"/>
              <a:gd name="csX48" fmla="*/ 0 w 10515600"/>
              <a:gd name="csY48" fmla="*/ 1922713 h 5416094"/>
              <a:gd name="csX49" fmla="*/ 0 w 10515600"/>
              <a:gd name="csY49" fmla="*/ 1299863 h 5416094"/>
              <a:gd name="csX50" fmla="*/ 0 w 10515600"/>
              <a:gd name="csY50" fmla="*/ 0 h 54160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B244A57-4DA1-9799-09B7-AACE02A4C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042" y="914400"/>
            <a:ext cx="7875715" cy="4968819"/>
          </a:xfrm>
          <a:prstGeom prst="rect">
            <a:avLst/>
          </a:prstGeom>
        </p:spPr>
      </p:pic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8F75886-CA31-487D-B5DD-40121D679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653973C-EA2D-4B51-9256-B20B19F5B2FB}" type="slidenum">
              <a:rPr lang="en-US" smtClean="0"/>
              <a:pPr>
                <a:spcAft>
                  <a:spcPts val="600"/>
                </a:spcAft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83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DDCBC0"/>
            </a:gs>
            <a:gs pos="14000">
              <a:srgbClr val="D7E7F5"/>
            </a:gs>
            <a:gs pos="100000">
              <a:schemeClr val="accent2">
                <a:lumMod val="10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978D9F-D257-85AC-AFCD-FF6C4C4A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6AED67AC-14D5-9FA0-4D1D-9935A196BF61}"/>
              </a:ext>
            </a:extLst>
          </p:cNvPr>
          <p:cNvGraphicFramePr>
            <a:graphicFrameLocks noGrp="1"/>
          </p:cNvGraphicFramePr>
          <p:nvPr/>
        </p:nvGraphicFramePr>
        <p:xfrm>
          <a:off x="6982141" y="4479725"/>
          <a:ext cx="4937571" cy="131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571">
                  <a:extLst>
                    <a:ext uri="{9D8B030D-6E8A-4147-A177-3AD203B41FA5}">
                      <a16:colId xmlns:a16="http://schemas.microsoft.com/office/drawing/2014/main" val="2734619252"/>
                    </a:ext>
                  </a:extLst>
                </a:gridCol>
              </a:tblGrid>
              <a:tr h="1311475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Présentation </a:t>
                      </a:r>
                      <a:r>
                        <a:rPr lang="nl-BE" sz="2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</a:t>
                      </a:r>
                      <a:r>
                        <a:rPr lang="nl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22 </a:t>
                      </a:r>
                      <a:r>
                        <a:rPr lang="nl-BE" sz="2000" b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avril</a:t>
                      </a:r>
                      <a:r>
                        <a:rPr lang="nl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2026</a:t>
                      </a:r>
                    </a:p>
                    <a:p>
                      <a:pPr algn="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fr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Secrétariat du Conseil National du Travail</a:t>
                      </a:r>
                    </a:p>
                  </a:txBody>
                  <a:tcPr marL="93278" marR="9327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513182"/>
                  </a:ext>
                </a:extLst>
              </a:tr>
            </a:tbl>
          </a:graphicData>
        </a:graphic>
      </p:graphicFrame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7C506B22-E10B-C772-2E0D-C7FB58191C40}"/>
              </a:ext>
            </a:extLst>
          </p:cNvPr>
          <p:cNvGraphicFramePr>
            <a:graphicFrameLocks noGrp="1"/>
          </p:cNvGraphicFramePr>
          <p:nvPr/>
        </p:nvGraphicFramePr>
        <p:xfrm>
          <a:off x="272288" y="4546913"/>
          <a:ext cx="4818186" cy="13114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8186">
                  <a:extLst>
                    <a:ext uri="{9D8B030D-6E8A-4147-A177-3AD203B41FA5}">
                      <a16:colId xmlns:a16="http://schemas.microsoft.com/office/drawing/2014/main" val="2734619252"/>
                    </a:ext>
                  </a:extLst>
                </a:gridCol>
              </a:tblGrid>
              <a:tr h="1311475">
                <a:tc>
                  <a:txBody>
                    <a:bodyPr/>
                    <a:lstStyle/>
                    <a:p>
                      <a:pPr lvl="0" algn="l">
                        <a:lnSpc>
                          <a:spcPct val="70000"/>
                        </a:lnSpc>
                      </a:pPr>
                      <a:r>
                        <a:rPr lang="nl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itchFamily="34"/>
                        </a:rPr>
                        <a:t>Voorstelling op 22 april 2026</a:t>
                      </a:r>
                    </a:p>
                    <a:p>
                      <a:pPr lvl="0" algn="l">
                        <a:lnSpc>
                          <a:spcPct val="70000"/>
                        </a:lnSpc>
                      </a:pPr>
                      <a:endParaRPr lang="nl-BE" sz="20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itchFamily="34"/>
                      </a:endParaRPr>
                    </a:p>
                    <a:p>
                      <a:pPr lvl="0" algn="l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nl-BE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itchFamily="34"/>
                        </a:rPr>
                        <a:t>Secretariaat van de Nationale Arbeidsraad</a:t>
                      </a:r>
                    </a:p>
                  </a:txBody>
                  <a:tcPr marL="93278" marR="9327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6513182"/>
                  </a:ext>
                </a:extLst>
              </a:tr>
            </a:tbl>
          </a:graphicData>
        </a:graphic>
      </p:graphicFrame>
      <p:sp>
        <p:nvSpPr>
          <p:cNvPr id="9" name="Titel 6">
            <a:extLst>
              <a:ext uri="{FF2B5EF4-FFF2-40B4-BE49-F238E27FC236}">
                <a16:creationId xmlns:a16="http://schemas.microsoft.com/office/drawing/2014/main" id="{F9AC0AF7-5EB5-584B-45C7-EF090BBF99BA}"/>
              </a:ext>
            </a:extLst>
          </p:cNvPr>
          <p:cNvSpPr txBox="1">
            <a:spLocks/>
          </p:cNvSpPr>
          <p:nvPr/>
        </p:nvSpPr>
        <p:spPr>
          <a:xfrm>
            <a:off x="431431" y="1508760"/>
            <a:ext cx="11760569" cy="1583232"/>
          </a:xfrm>
          <a:prstGeom prst="rect">
            <a:avLst/>
          </a:prstGeom>
          <a:noFill/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nl-NL" sz="6000" b="1" i="0" kern="1200" spc="1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nl-BE" sz="3700" dirty="0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Actieplan psychosociale Risico’s 2026-2030</a:t>
            </a:r>
          </a:p>
          <a:p>
            <a:pPr algn="ctr">
              <a:lnSpc>
                <a:spcPct val="120000"/>
              </a:lnSpc>
              <a:spcBef>
                <a:spcPts val="600"/>
              </a:spcBef>
            </a:pPr>
            <a:r>
              <a:rPr lang="nl-BE" sz="3700" dirty="0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Plan </a:t>
            </a:r>
            <a:r>
              <a:rPr lang="nl-BE" sz="3700" dirty="0" err="1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d’action</a:t>
            </a:r>
            <a:r>
              <a:rPr lang="nl-BE" sz="3700" dirty="0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 </a:t>
            </a:r>
            <a:r>
              <a:rPr lang="nl-BE" sz="3700" dirty="0" err="1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risques</a:t>
            </a:r>
            <a:r>
              <a:rPr lang="nl-BE" sz="3700" dirty="0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 </a:t>
            </a:r>
            <a:r>
              <a:rPr lang="nl-BE" sz="3700" dirty="0" err="1">
                <a:solidFill>
                  <a:schemeClr val="tx2"/>
                </a:solidFill>
                <a:latin typeface="Arial" panose="020B0604020202020204" pitchFamily="34" charset="0"/>
                <a:cs typeface="Arial" pitchFamily="34"/>
              </a:rPr>
              <a:t>psycho-sociaux</a:t>
            </a:r>
            <a:r>
              <a:rPr lang="nl-BE" sz="3700" dirty="0">
                <a:solidFill>
                  <a:schemeClr val="tx1"/>
                </a:solidFill>
                <a:latin typeface="Arial" panose="020B0604020202020204" pitchFamily="34" charset="0"/>
              </a:rPr>
              <a:t>    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ED149C0-5479-949B-CF8F-99A3D1520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3973C-EA2D-4B51-9256-B20B19F5B2FB}" type="slidenum">
              <a:rPr lang="fr-BE" smtClean="0"/>
              <a:t>16</a:t>
            </a:fld>
            <a:endParaRPr lang="fr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1B1DBEE-AECF-CCD0-7D1F-BC9685791D99}"/>
              </a:ext>
            </a:extLst>
          </p:cNvPr>
          <p:cNvSpPr txBox="1"/>
          <p:nvPr/>
        </p:nvSpPr>
        <p:spPr>
          <a:xfrm>
            <a:off x="0" y="6118698"/>
            <a:ext cx="12192000" cy="739302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74F58BA-3CAC-872B-F727-106EF5B3F9D2}"/>
              </a:ext>
            </a:extLst>
          </p:cNvPr>
          <p:cNvSpPr/>
          <p:nvPr/>
        </p:nvSpPr>
        <p:spPr>
          <a:xfrm>
            <a:off x="0" y="1"/>
            <a:ext cx="12192000" cy="6118698"/>
          </a:xfrm>
          <a:prstGeom prst="rect">
            <a:avLst/>
          </a:prstGeom>
          <a:gradFill>
            <a:gsLst>
              <a:gs pos="0">
                <a:schemeClr val="accent2">
                  <a:lumMod val="75000"/>
                </a:schemeClr>
              </a:gs>
              <a:gs pos="100000">
                <a:schemeClr val="accent1"/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3000" dirty="0">
                <a:latin typeface="Arial" panose="020B0604020202020204" pitchFamily="34" charset="0"/>
                <a:cs typeface="Arial" panose="020B0604020202020204" pitchFamily="34" charset="0"/>
              </a:rPr>
              <a:t>MERCI</a:t>
            </a:r>
          </a:p>
          <a:p>
            <a:pPr algn="ctr"/>
            <a:r>
              <a:rPr lang="nl-NL" sz="3000" dirty="0">
                <a:latin typeface="Arial" panose="020B0604020202020204" pitchFamily="34" charset="0"/>
                <a:cs typeface="Arial" panose="020B0604020202020204" pitchFamily="34" charset="0"/>
              </a:rPr>
              <a:t>DES QUESTIONS ?</a:t>
            </a:r>
            <a:endParaRPr lang="nl-BE"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 1">
            <a:extLst>
              <a:ext uri="{FF2B5EF4-FFF2-40B4-BE49-F238E27FC236}">
                <a16:creationId xmlns:a16="http://schemas.microsoft.com/office/drawing/2014/main" id="{15DE830B-141C-B99D-C9A8-B2DC9384F0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782"/>
          <a:stretch>
            <a:fillRect/>
          </a:stretch>
        </p:blipFill>
        <p:spPr bwMode="auto">
          <a:xfrm>
            <a:off x="4574327" y="6218349"/>
            <a:ext cx="2708221" cy="540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46000">
                <a:schemeClr val="accent2">
                  <a:lumMod val="95000"/>
                  <a:lumOff val="5000"/>
                </a:schemeClr>
              </a:gs>
              <a:gs pos="10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86374095"/>
      </p:ext>
    </p:extLst>
  </p:cSld>
  <p:clrMapOvr>
    <a:masterClrMapping/>
  </p:clrMapOvr>
</p:sld>
</file>

<file path=ppt/theme/theme1.xml><?xml version="1.0" encoding="utf-8"?>
<a:theme xmlns:a="http://schemas.openxmlformats.org/drawingml/2006/main" name="1_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1123</Words>
  <Application>Microsoft Office PowerPoint</Application>
  <PresentationFormat>Grand écran</PresentationFormat>
  <Paragraphs>227</Paragraphs>
  <Slides>16</Slides>
  <Notes>14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5" baseType="lpstr">
      <vt:lpstr>Aptos Narrow</vt:lpstr>
      <vt:lpstr>Arial</vt:lpstr>
      <vt:lpstr>Calibri</vt:lpstr>
      <vt:lpstr>Calibri Light</vt:lpstr>
      <vt:lpstr>Courier New</vt:lpstr>
      <vt:lpstr>Wingdings</vt:lpstr>
      <vt:lpstr>Wingdings 3</vt:lpstr>
      <vt:lpstr>1_Kantoorthema</vt:lpstr>
      <vt:lpstr>Worksheet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 Nationale Arbeidsraad:  werking en impact</dc:title>
  <dc:creator>Laura de Wandel</dc:creator>
  <cp:lastModifiedBy>Isabelle Sleypen</cp:lastModifiedBy>
  <cp:revision>181</cp:revision>
  <cp:lastPrinted>2026-04-23T12:39:02Z</cp:lastPrinted>
  <dcterms:created xsi:type="dcterms:W3CDTF">2023-10-04T11:26:59Z</dcterms:created>
  <dcterms:modified xsi:type="dcterms:W3CDTF">2026-04-23T13:04:38Z</dcterms:modified>
</cp:coreProperties>
</file>